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5"/>
  </p:notesMasterIdLst>
  <p:sldIdLst>
    <p:sldId id="257" r:id="rId2"/>
    <p:sldId id="371" r:id="rId3"/>
    <p:sldId id="372" r:id="rId4"/>
    <p:sldId id="331" r:id="rId5"/>
    <p:sldId id="363" r:id="rId6"/>
    <p:sldId id="369" r:id="rId7"/>
    <p:sldId id="323" r:id="rId8"/>
    <p:sldId id="356" r:id="rId9"/>
    <p:sldId id="357" r:id="rId10"/>
    <p:sldId id="358" r:id="rId11"/>
    <p:sldId id="359" r:id="rId12"/>
    <p:sldId id="360" r:id="rId13"/>
    <p:sldId id="364" r:id="rId14"/>
    <p:sldId id="374" r:id="rId15"/>
    <p:sldId id="361" r:id="rId16"/>
    <p:sldId id="368" r:id="rId17"/>
    <p:sldId id="370" r:id="rId18"/>
    <p:sldId id="349" r:id="rId19"/>
    <p:sldId id="350" r:id="rId20"/>
    <p:sldId id="327" r:id="rId21"/>
    <p:sldId id="351" r:id="rId22"/>
    <p:sldId id="345" r:id="rId23"/>
    <p:sldId id="346" r:id="rId24"/>
    <p:sldId id="347" r:id="rId25"/>
    <p:sldId id="348" r:id="rId26"/>
    <p:sldId id="329" r:id="rId27"/>
    <p:sldId id="354" r:id="rId28"/>
    <p:sldId id="330" r:id="rId29"/>
    <p:sldId id="355" r:id="rId30"/>
    <p:sldId id="375" r:id="rId31"/>
    <p:sldId id="373" r:id="rId32"/>
    <p:sldId id="308" r:id="rId33"/>
    <p:sldId id="367" r:id="rId34"/>
    <p:sldId id="376" r:id="rId35"/>
    <p:sldId id="366" r:id="rId36"/>
    <p:sldId id="272" r:id="rId37"/>
    <p:sldId id="273" r:id="rId38"/>
    <p:sldId id="275" r:id="rId39"/>
    <p:sldId id="276" r:id="rId40"/>
    <p:sldId id="277" r:id="rId41"/>
    <p:sldId id="278" r:id="rId42"/>
    <p:sldId id="377" r:id="rId43"/>
    <p:sldId id="270" r:id="rId44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C0D351"/>
    <a:srgbClr val="AEC910"/>
    <a:srgbClr val="F0CA00"/>
    <a:srgbClr val="3912DE"/>
    <a:srgbClr val="1CB48C"/>
    <a:srgbClr val="B9DF63"/>
    <a:srgbClr val="F2FA8E"/>
    <a:srgbClr val="2E8AC8"/>
    <a:srgbClr val="124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9" autoAdjust="0"/>
    <p:restoredTop sz="86512" autoAdjust="0"/>
  </p:normalViewPr>
  <p:slideViewPr>
    <p:cSldViewPr snapToGrid="0">
      <p:cViewPr varScale="1">
        <p:scale>
          <a:sx n="76" d="100"/>
          <a:sy n="76" d="100"/>
        </p:scale>
        <p:origin x="1507" y="53"/>
      </p:cViewPr>
      <p:guideLst/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3CD6E-D9D7-40D0-A208-40FC54FBD91D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7FC854AB-75A0-472F-B3D0-54961E1EFD5F}">
      <dgm:prSet phldrT="[Text]" custT="1"/>
      <dgm:spPr/>
      <dgm:t>
        <a:bodyPr/>
        <a:lstStyle/>
        <a:p>
          <a:r>
            <a: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Schul-sozial-arbeit</a:t>
          </a:r>
        </a:p>
      </dgm:t>
    </dgm:pt>
    <dgm:pt modelId="{4884E493-FED3-45F6-B626-3858B2EF2122}" type="parTrans" cxnId="{90CF1A63-7612-4C21-AB99-18BD1615EE8B}">
      <dgm:prSet/>
      <dgm:spPr/>
      <dgm:t>
        <a:bodyPr/>
        <a:lstStyle/>
        <a:p>
          <a:endParaRPr lang="de-DE"/>
        </a:p>
      </dgm:t>
    </dgm:pt>
    <dgm:pt modelId="{865D48DC-DFDF-47F3-BB1D-A00DB1257F23}" type="sibTrans" cxnId="{90CF1A63-7612-4C21-AB99-18BD1615EE8B}">
      <dgm:prSet/>
      <dgm:spPr/>
      <dgm:t>
        <a:bodyPr/>
        <a:lstStyle/>
        <a:p>
          <a:endParaRPr lang="de-DE"/>
        </a:p>
      </dgm:t>
    </dgm:pt>
    <dgm:pt modelId="{37D647AA-C460-45A5-B44D-642ADBB86D45}">
      <dgm:prSet phldrT="[Text]" custT="1"/>
      <dgm:spPr/>
      <dgm:t>
        <a:bodyPr/>
        <a:lstStyle/>
        <a:p>
          <a:r>
            <a: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Schule</a:t>
          </a:r>
        </a:p>
      </dgm:t>
    </dgm:pt>
    <dgm:pt modelId="{71F80DA8-6F20-4058-91D1-131649EF03F4}" type="sibTrans" cxnId="{8D38A207-FB11-411D-A042-90845ACA8C41}">
      <dgm:prSet/>
      <dgm:spPr/>
      <dgm:t>
        <a:bodyPr/>
        <a:lstStyle/>
        <a:p>
          <a:endParaRPr lang="de-DE"/>
        </a:p>
      </dgm:t>
    </dgm:pt>
    <dgm:pt modelId="{140AA8A1-B363-4A7C-B3E0-9822C876F793}" type="parTrans" cxnId="{8D38A207-FB11-411D-A042-90845ACA8C41}">
      <dgm:prSet/>
      <dgm:spPr/>
      <dgm:t>
        <a:bodyPr/>
        <a:lstStyle/>
        <a:p>
          <a:endParaRPr lang="de-DE"/>
        </a:p>
      </dgm:t>
    </dgm:pt>
    <dgm:pt modelId="{0F08D820-E720-44D0-86C3-5D7B24265680}" type="pres">
      <dgm:prSet presAssocID="{BE03CD6E-D9D7-40D0-A208-40FC54FBD91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A5D2558-F951-4FC9-9086-33ED99D86C38}" type="pres">
      <dgm:prSet presAssocID="{37D647AA-C460-45A5-B44D-642ADBB86D45}" presName="gear1" presStyleLbl="node1" presStyleIdx="0" presStyleCnt="2" custScaleX="127739" custScaleY="123871" custLinFactNeighborX="2597" custLinFactNeighborY="-346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E21C21-B6B0-4B3E-BDF0-19B4E2D03F5B}" type="pres">
      <dgm:prSet presAssocID="{37D647AA-C460-45A5-B44D-642ADBB86D45}" presName="gear1srcNode" presStyleLbl="node1" presStyleIdx="0" presStyleCnt="2"/>
      <dgm:spPr/>
      <dgm:t>
        <a:bodyPr/>
        <a:lstStyle/>
        <a:p>
          <a:endParaRPr lang="de-DE"/>
        </a:p>
      </dgm:t>
    </dgm:pt>
    <dgm:pt modelId="{C791E0D5-9ADF-475C-BC40-3100CA8D8724}" type="pres">
      <dgm:prSet presAssocID="{37D647AA-C460-45A5-B44D-642ADBB86D45}" presName="gear1dstNode" presStyleLbl="node1" presStyleIdx="0" presStyleCnt="2"/>
      <dgm:spPr/>
      <dgm:t>
        <a:bodyPr/>
        <a:lstStyle/>
        <a:p>
          <a:endParaRPr lang="de-DE"/>
        </a:p>
      </dgm:t>
    </dgm:pt>
    <dgm:pt modelId="{2826FEC5-55F9-4E38-948B-3FB84459FCE1}" type="pres">
      <dgm:prSet presAssocID="{7FC854AB-75A0-472F-B3D0-54961E1EFD5F}" presName="gear2" presStyleLbl="node1" presStyleIdx="1" presStyleCnt="2" custScaleX="154768" custScaleY="148015" custLinFactNeighborX="1066" custLinFactNeighborY="-218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3ED338-CFA7-449D-A1C1-D2F35211CB8C}" type="pres">
      <dgm:prSet presAssocID="{7FC854AB-75A0-472F-B3D0-54961E1EFD5F}" presName="gear2srcNode" presStyleLbl="node1" presStyleIdx="1" presStyleCnt="2"/>
      <dgm:spPr/>
      <dgm:t>
        <a:bodyPr/>
        <a:lstStyle/>
        <a:p>
          <a:endParaRPr lang="de-DE"/>
        </a:p>
      </dgm:t>
    </dgm:pt>
    <dgm:pt modelId="{81918D43-3057-4045-AD8C-8181E52B302F}" type="pres">
      <dgm:prSet presAssocID="{7FC854AB-75A0-472F-B3D0-54961E1EFD5F}" presName="gear2dstNode" presStyleLbl="node1" presStyleIdx="1" presStyleCnt="2"/>
      <dgm:spPr/>
      <dgm:t>
        <a:bodyPr/>
        <a:lstStyle/>
        <a:p>
          <a:endParaRPr lang="de-DE"/>
        </a:p>
      </dgm:t>
    </dgm:pt>
    <dgm:pt modelId="{88AD0513-ED68-4B62-817D-00778CB73BD0}" type="pres">
      <dgm:prSet presAssocID="{71F80DA8-6F20-4058-91D1-131649EF03F4}" presName="connector1" presStyleLbl="sibTrans2D1" presStyleIdx="0" presStyleCnt="2" custLinFactNeighborX="10598" custLinFactNeighborY="-2789"/>
      <dgm:spPr/>
      <dgm:t>
        <a:bodyPr/>
        <a:lstStyle/>
        <a:p>
          <a:endParaRPr lang="de-DE"/>
        </a:p>
      </dgm:t>
    </dgm:pt>
    <dgm:pt modelId="{58DD48CC-B8EF-411F-A222-807B81C93EC2}" type="pres">
      <dgm:prSet presAssocID="{865D48DC-DFDF-47F3-BB1D-A00DB1257F23}" presName="connector2" presStyleLbl="sibTrans2D1" presStyleIdx="1" presStyleCnt="2" custLinFactNeighborX="-25136" custLinFactNeighborY="-12029"/>
      <dgm:spPr/>
      <dgm:t>
        <a:bodyPr/>
        <a:lstStyle/>
        <a:p>
          <a:endParaRPr lang="de-DE"/>
        </a:p>
      </dgm:t>
    </dgm:pt>
  </dgm:ptLst>
  <dgm:cxnLst>
    <dgm:cxn modelId="{D62429A5-7E22-4C44-9683-33661AD1223E}" type="presOf" srcId="{37D647AA-C460-45A5-B44D-642ADBB86D45}" destId="{C791E0D5-9ADF-475C-BC40-3100CA8D8724}" srcOrd="2" destOrd="0" presId="urn:microsoft.com/office/officeart/2005/8/layout/gear1"/>
    <dgm:cxn modelId="{393600F4-4F92-4E01-942C-51CC6EA027F7}" type="presOf" srcId="{7FC854AB-75A0-472F-B3D0-54961E1EFD5F}" destId="{2826FEC5-55F9-4E38-948B-3FB84459FCE1}" srcOrd="0" destOrd="0" presId="urn:microsoft.com/office/officeart/2005/8/layout/gear1"/>
    <dgm:cxn modelId="{DAA2B486-333C-42C8-BE7B-F24C22B1D274}" type="presOf" srcId="{37D647AA-C460-45A5-B44D-642ADBB86D45}" destId="{DA5D2558-F951-4FC9-9086-33ED99D86C38}" srcOrd="0" destOrd="0" presId="urn:microsoft.com/office/officeart/2005/8/layout/gear1"/>
    <dgm:cxn modelId="{A4A1CD5A-8568-4F57-B6A4-FED9D3BC261B}" type="presOf" srcId="{7FC854AB-75A0-472F-B3D0-54961E1EFD5F}" destId="{81918D43-3057-4045-AD8C-8181E52B302F}" srcOrd="2" destOrd="0" presId="urn:microsoft.com/office/officeart/2005/8/layout/gear1"/>
    <dgm:cxn modelId="{ED25C1C0-2AAF-4C79-A137-C15E916FEF64}" type="presOf" srcId="{71F80DA8-6F20-4058-91D1-131649EF03F4}" destId="{88AD0513-ED68-4B62-817D-00778CB73BD0}" srcOrd="0" destOrd="0" presId="urn:microsoft.com/office/officeart/2005/8/layout/gear1"/>
    <dgm:cxn modelId="{90CF1A63-7612-4C21-AB99-18BD1615EE8B}" srcId="{BE03CD6E-D9D7-40D0-A208-40FC54FBD91D}" destId="{7FC854AB-75A0-472F-B3D0-54961E1EFD5F}" srcOrd="1" destOrd="0" parTransId="{4884E493-FED3-45F6-B626-3858B2EF2122}" sibTransId="{865D48DC-DFDF-47F3-BB1D-A00DB1257F23}"/>
    <dgm:cxn modelId="{64A95E42-AB1F-4710-8F70-E0119D593E9A}" type="presOf" srcId="{865D48DC-DFDF-47F3-BB1D-A00DB1257F23}" destId="{58DD48CC-B8EF-411F-A222-807B81C93EC2}" srcOrd="0" destOrd="0" presId="urn:microsoft.com/office/officeart/2005/8/layout/gear1"/>
    <dgm:cxn modelId="{966B5469-FFA7-4953-A77E-DDC9A686946C}" type="presOf" srcId="{7FC854AB-75A0-472F-B3D0-54961E1EFD5F}" destId="{F93ED338-CFA7-449D-A1C1-D2F35211CB8C}" srcOrd="1" destOrd="0" presId="urn:microsoft.com/office/officeart/2005/8/layout/gear1"/>
    <dgm:cxn modelId="{8D38A207-FB11-411D-A042-90845ACA8C41}" srcId="{BE03CD6E-D9D7-40D0-A208-40FC54FBD91D}" destId="{37D647AA-C460-45A5-B44D-642ADBB86D45}" srcOrd="0" destOrd="0" parTransId="{140AA8A1-B363-4A7C-B3E0-9822C876F793}" sibTransId="{71F80DA8-6F20-4058-91D1-131649EF03F4}"/>
    <dgm:cxn modelId="{F4928050-E01B-44F1-B711-30ACC55D7058}" type="presOf" srcId="{37D647AA-C460-45A5-B44D-642ADBB86D45}" destId="{06E21C21-B6B0-4B3E-BDF0-19B4E2D03F5B}" srcOrd="1" destOrd="0" presId="urn:microsoft.com/office/officeart/2005/8/layout/gear1"/>
    <dgm:cxn modelId="{87C80786-92AF-46EC-B31C-3E3E755A8B9B}" type="presOf" srcId="{BE03CD6E-D9D7-40D0-A208-40FC54FBD91D}" destId="{0F08D820-E720-44D0-86C3-5D7B24265680}" srcOrd="0" destOrd="0" presId="urn:microsoft.com/office/officeart/2005/8/layout/gear1"/>
    <dgm:cxn modelId="{44521C2F-2596-402D-AE2E-42F049CA085C}" type="presParOf" srcId="{0F08D820-E720-44D0-86C3-5D7B24265680}" destId="{DA5D2558-F951-4FC9-9086-33ED99D86C38}" srcOrd="0" destOrd="0" presId="urn:microsoft.com/office/officeart/2005/8/layout/gear1"/>
    <dgm:cxn modelId="{7C5C3F6B-B9B6-4857-B7DB-E53B2C18D441}" type="presParOf" srcId="{0F08D820-E720-44D0-86C3-5D7B24265680}" destId="{06E21C21-B6B0-4B3E-BDF0-19B4E2D03F5B}" srcOrd="1" destOrd="0" presId="urn:microsoft.com/office/officeart/2005/8/layout/gear1"/>
    <dgm:cxn modelId="{A51C8F92-829C-4405-9B30-1B8CF207E154}" type="presParOf" srcId="{0F08D820-E720-44D0-86C3-5D7B24265680}" destId="{C791E0D5-9ADF-475C-BC40-3100CA8D8724}" srcOrd="2" destOrd="0" presId="urn:microsoft.com/office/officeart/2005/8/layout/gear1"/>
    <dgm:cxn modelId="{9044FF22-2457-4B3C-AA1A-5B5418B79F55}" type="presParOf" srcId="{0F08D820-E720-44D0-86C3-5D7B24265680}" destId="{2826FEC5-55F9-4E38-948B-3FB84459FCE1}" srcOrd="3" destOrd="0" presId="urn:microsoft.com/office/officeart/2005/8/layout/gear1"/>
    <dgm:cxn modelId="{0ED6FFB0-669D-44E5-A76C-F15666A36AA5}" type="presParOf" srcId="{0F08D820-E720-44D0-86C3-5D7B24265680}" destId="{F93ED338-CFA7-449D-A1C1-D2F35211CB8C}" srcOrd="4" destOrd="0" presId="urn:microsoft.com/office/officeart/2005/8/layout/gear1"/>
    <dgm:cxn modelId="{F6D22E56-0515-41A0-8A96-8C64E3248C89}" type="presParOf" srcId="{0F08D820-E720-44D0-86C3-5D7B24265680}" destId="{81918D43-3057-4045-AD8C-8181E52B302F}" srcOrd="5" destOrd="0" presId="urn:microsoft.com/office/officeart/2005/8/layout/gear1"/>
    <dgm:cxn modelId="{6D928019-9824-47B3-87BC-DAB0FF28B036}" type="presParOf" srcId="{0F08D820-E720-44D0-86C3-5D7B24265680}" destId="{88AD0513-ED68-4B62-817D-00778CB73BD0}" srcOrd="6" destOrd="0" presId="urn:microsoft.com/office/officeart/2005/8/layout/gear1"/>
    <dgm:cxn modelId="{B4B4D0A3-C6D4-4AA2-BD42-F666D6738258}" type="presParOf" srcId="{0F08D820-E720-44D0-86C3-5D7B24265680}" destId="{58DD48CC-B8EF-411F-A222-807B81C93EC2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D2558-F951-4FC9-9086-33ED99D86C38}">
      <dsp:nvSpPr>
        <dsp:cNvPr id="0" name=""/>
        <dsp:cNvSpPr/>
      </dsp:nvSpPr>
      <dsp:spPr>
        <a:xfrm>
          <a:off x="1264090" y="586822"/>
          <a:ext cx="1773359" cy="171966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Schule</a:t>
          </a:r>
        </a:p>
      </dsp:txBody>
      <dsp:txXfrm>
        <a:off x="1616601" y="989644"/>
        <a:ext cx="1068337" cy="883942"/>
      </dsp:txXfrm>
    </dsp:sp>
    <dsp:sp modelId="{2826FEC5-55F9-4E38-948B-3FB84459FCE1}">
      <dsp:nvSpPr>
        <dsp:cNvPr id="0" name=""/>
        <dsp:cNvSpPr/>
      </dsp:nvSpPr>
      <dsp:spPr>
        <a:xfrm>
          <a:off x="347144" y="207996"/>
          <a:ext cx="1562614" cy="149443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Schul-sozial-arbeit</a:t>
          </a:r>
        </a:p>
      </dsp:txBody>
      <dsp:txXfrm>
        <a:off x="733283" y="586498"/>
        <a:ext cx="790336" cy="737428"/>
      </dsp:txXfrm>
    </dsp:sp>
    <dsp:sp modelId="{88AD0513-ED68-4B62-817D-00778CB73BD0}">
      <dsp:nvSpPr>
        <dsp:cNvPr id="0" name=""/>
        <dsp:cNvSpPr/>
      </dsp:nvSpPr>
      <dsp:spPr>
        <a:xfrm>
          <a:off x="1627840" y="537021"/>
          <a:ext cx="1707569" cy="1707569"/>
        </a:xfrm>
        <a:prstGeom prst="circularArrow">
          <a:avLst>
            <a:gd name="adj1" fmla="val 4878"/>
            <a:gd name="adj2" fmla="val 312630"/>
            <a:gd name="adj3" fmla="val 2977691"/>
            <a:gd name="adj4" fmla="val 15462455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D48CC-B8EF-411F-A222-807B81C93EC2}">
      <dsp:nvSpPr>
        <dsp:cNvPr id="0" name=""/>
        <dsp:cNvSpPr/>
      </dsp:nvSpPr>
      <dsp:spPr>
        <a:xfrm>
          <a:off x="109528" y="100924"/>
          <a:ext cx="1291089" cy="12910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3A306-DB10-41EB-BFF8-89CC1CEE7468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9A911-95DD-4298-BC93-B9BF3AF8C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1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der Regel führen alle Grundschulen/</a:t>
            </a:r>
            <a:r>
              <a:rPr lang="de-DE" baseline="0" dirty="0" smtClean="0"/>
              <a:t> die Klassenlehrer bereits im November/Dezember Elterngespräche und geben eine leistungsbezogene und pädagogische Sichtweise zur Schulformempfehlung; die Eltern werden in diesem Gespräch ausführlich beraten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911-95DD-4298-BC93-B9BF3AF8CE2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38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Gesamtschule hat ein offenes</a:t>
            </a:r>
            <a:r>
              <a:rPr lang="de-DE" baseline="0" dirty="0" smtClean="0"/>
              <a:t> System, in dem eine Laufbahnentscheidung möglichst lange offen bleiben soll…..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911-95DD-4298-BC93-B9BF3AF8CE2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6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Sofern es sich um eine Schule</a:t>
            </a:r>
            <a:r>
              <a:rPr lang="de-DE" baseline="0" dirty="0" smtClean="0"/>
              <a:t> des gemeinsamen Lernens handelt, sind auch die Kinder mit sonderpädagogischem Förderbedarf ebenfalls  vorrangig aufzunehmen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911-95DD-4298-BC93-B9BF3AF8CE2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32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Allgemeinbildende</a:t>
            </a:r>
            <a:r>
              <a:rPr lang="de-DE" baseline="0" dirty="0" smtClean="0"/>
              <a:t> Schulen in Trägerschaft der Kreisstadt Bergheim</a:t>
            </a:r>
          </a:p>
          <a:p>
            <a:r>
              <a:rPr lang="de-DE" baseline="0" dirty="0" smtClean="0"/>
              <a:t>Förderschulen in Trägerschaft des REK oder der </a:t>
            </a:r>
            <a:r>
              <a:rPr lang="de-DE" baseline="0" dirty="0" err="1" smtClean="0"/>
              <a:t>BezR</a:t>
            </a:r>
            <a:endParaRPr lang="de-DE" baseline="0" dirty="0" smtClean="0"/>
          </a:p>
          <a:p>
            <a:r>
              <a:rPr lang="de-DE" baseline="0" dirty="0" smtClean="0"/>
              <a:t>Berufskollegs in Trägerschaft des REK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911-95DD-4298-BC93-B9BF3AF8CE2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91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9A911-95DD-4298-BC93-B9BF3AF8CE2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8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9A911-95DD-4298-BC93-B9BF3AF8CE21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31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911-95DD-4298-BC93-B9BF3AF8CE21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38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3771" y="4620939"/>
            <a:ext cx="7903028" cy="10483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785405" y="3225892"/>
            <a:ext cx="7886700" cy="1325563"/>
          </a:xfrm>
        </p:spPr>
        <p:txBody>
          <a:bodyPr>
            <a:normAutofit/>
          </a:bodyPr>
          <a:lstStyle>
            <a:lvl1pPr>
              <a:defRPr sz="4130">
                <a:solidFill>
                  <a:srgbClr val="124D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7" y="1745697"/>
            <a:ext cx="9153000" cy="19068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82" y="341199"/>
            <a:ext cx="3311381" cy="115733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6800"/>
            <a:ext cx="9153000" cy="2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4701-CF19-4190-AD49-D4CB64E6A47C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16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802673"/>
            <a:ext cx="1971675" cy="4374289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789611"/>
            <a:ext cx="5800725" cy="4387352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27C4-1407-49F9-8FC4-CBB6A3BB335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70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6420" y="2965274"/>
            <a:ext cx="7630340" cy="355309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2A8-72EF-40B7-B9B1-95D44621F83C}" type="datetime1">
              <a:rPr lang="de-DE" smtClean="0"/>
              <a:t>09.10.2024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16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4786" y="1825625"/>
            <a:ext cx="3780065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8016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FC60-9505-4CD1-BC10-A9428FEB15D1}" type="datetime1">
              <a:rPr lang="de-DE" smtClean="0"/>
              <a:t>09.10.2024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92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4584" y="1681163"/>
            <a:ext cx="3753599" cy="823912"/>
          </a:xfrm>
        </p:spPr>
        <p:txBody>
          <a:bodyPr anchor="b">
            <a:noAutofit/>
          </a:bodyPr>
          <a:lstStyle>
            <a:lvl1pPr marL="0" indent="0">
              <a:buNone/>
              <a:defRPr sz="2025" b="0">
                <a:solidFill>
                  <a:srgbClr val="124D9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44584" y="2505075"/>
            <a:ext cx="3753598" cy="368458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8016" cy="823912"/>
          </a:xfrm>
        </p:spPr>
        <p:txBody>
          <a:bodyPr anchor="b">
            <a:noAutofit/>
          </a:bodyPr>
          <a:lstStyle>
            <a:lvl1pPr marL="0" indent="0">
              <a:buNone/>
              <a:defRPr sz="2025" b="0">
                <a:solidFill>
                  <a:srgbClr val="124D9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718016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6248-8673-4814-B2B2-51DF38EEAB15}" type="datetime1">
              <a:rPr lang="de-DE" smtClean="0"/>
              <a:t>09.10.2024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15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5A9C-42FA-424E-BC9F-F8136767E47E}" type="datetime1">
              <a:rPr lang="de-DE" smtClean="0"/>
              <a:t>09.10.2024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45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01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31967"/>
            <a:ext cx="7886700" cy="97971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73BC-64B5-4CE8-9C00-2A1A99E88856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48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86885"/>
            <a:ext cx="38862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8688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BB3F-97BA-44FC-BF6D-21F632830519}" type="datetime1">
              <a:rPr lang="de-DE" smtClean="0"/>
              <a:t>09.10.2024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625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462414"/>
            <a:ext cx="7886700" cy="64071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25305"/>
            <a:ext cx="3868340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62280"/>
            <a:ext cx="3868340" cy="328176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25305"/>
            <a:ext cx="3887391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62280"/>
            <a:ext cx="3887391" cy="328176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C274-12D2-4495-AE47-FDF3719DC055}" type="datetime1">
              <a:rPr lang="de-DE" smtClean="0"/>
              <a:t>09.10.2024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78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47BB-04C7-4BB3-BBCF-22E9B359031B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79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73BE-73E6-4D4C-B673-4546493F4AF9}" type="datetime1">
              <a:rPr lang="de-DE" smtClean="0"/>
              <a:t>09.10.2024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90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49539"/>
            <a:ext cx="2949178" cy="16002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3267"/>
            <a:ext cx="4629150" cy="4525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2802"/>
            <a:ext cx="2949178" cy="3768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3DA3-CBC4-4B23-92DE-1A94F6FC07A3}" type="datetime1">
              <a:rPr lang="de-DE" smtClean="0"/>
              <a:t>09.10.2024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1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49533"/>
            <a:ext cx="2949178" cy="16002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993272"/>
            <a:ext cx="4629150" cy="4538157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2799"/>
            <a:ext cx="2949178" cy="37686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47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0970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66150"/>
            <a:ext cx="7886700" cy="304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8" y="6576506"/>
            <a:ext cx="9153000" cy="2908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392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1C46841-7F87-4D3F-80D0-F67905A572FD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92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C9D7828-B466-4B1D-8E22-9A6A146E6A1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17" y="255983"/>
            <a:ext cx="2085254" cy="72880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7" y="1114824"/>
            <a:ext cx="9153000" cy="1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0" r:id="rId12"/>
    <p:sldLayoutId id="2147483652" r:id="rId13"/>
    <p:sldLayoutId id="2147483653" r:id="rId14"/>
    <p:sldLayoutId id="2147483660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124D9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amesageddon.com/stock/?asset=7997074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dreamstime.com/stock-illustration-d-little-man-decides-ja-nein-render-holding-words-image4635545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illustration-d-little-man-decides-ja-nein-render-holding-words-image4635545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es/images/weisse-mannchen-jubel/8267956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stock.adobe.com/images/bunte-3d-mannchen-ja-in-vielen-sprachen/105932222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ofit.org/ideas/bonequinhos-branco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hyperlink" Target="https://www.pngall.com/albert-einstein-png/download/4681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shpi.de/materialis/geschwister-schol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ca/images/3d-mannchen-danke/101513442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s.schul-welt.de/" TargetMode="External"/><Relationship Id="rId5" Type="http://schemas.openxmlformats.org/officeDocument/2006/relationships/hyperlink" Target="https://www.schulministerium.nrw/" TargetMode="External"/><Relationship Id="rId4" Type="http://schemas.openxmlformats.org/officeDocument/2006/relationships/hyperlink" Target="http://www.tim-online.nrw.d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tock.adobe.com/images/3d-mannchen-mit-tafel-bildung/6745794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images/3d-mannchen-als-handwerker-mit-werkzeugkiste-beim-abarbeiten-seiner-checkliste-der-handwerker-hat-berufskleidung-an/11199404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tr/images/3d-mannchen-arbeit-termine/18668356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537" y="2206604"/>
            <a:ext cx="7773418" cy="1215626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0A4C9C"/>
                </a:solidFill>
              </a:rPr>
              <a:t>Informationsveranstaltung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6145" y="6024682"/>
            <a:ext cx="8652387" cy="833318"/>
          </a:xfrm>
        </p:spPr>
        <p:txBody>
          <a:bodyPr>
            <a:normAutofit/>
          </a:bodyPr>
          <a:lstStyle/>
          <a:p>
            <a:pPr lvl="0"/>
            <a:r>
              <a:rPr lang="de-DE" sz="2400" dirty="0">
                <a:solidFill>
                  <a:prstClr val="black"/>
                </a:solidFill>
              </a:rPr>
              <a:t>Bergheim • 02.10.2024 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033D2B8-721D-41FE-9DBF-3419A79A6601}"/>
              </a:ext>
            </a:extLst>
          </p:cNvPr>
          <p:cNvGrpSpPr/>
          <p:nvPr/>
        </p:nvGrpSpPr>
        <p:grpSpPr>
          <a:xfrm>
            <a:off x="1650480" y="3327910"/>
            <a:ext cx="5699452" cy="2469061"/>
            <a:chOff x="1840418" y="4118552"/>
            <a:chExt cx="4594506" cy="1900354"/>
          </a:xfrm>
        </p:grpSpPr>
        <p:sp>
          <p:nvSpPr>
            <p:cNvPr id="8" name="Abgerundetes Rechteck 6">
              <a:extLst>
                <a:ext uri="{FF2B5EF4-FFF2-40B4-BE49-F238E27FC236}">
                  <a16:creationId xmlns:a16="http://schemas.microsoft.com/office/drawing/2014/main" id="{A6281EF1-CB6F-427F-AD0D-0E95CF2CC886}"/>
                </a:ext>
              </a:extLst>
            </p:cNvPr>
            <p:cNvSpPr/>
            <p:nvPr/>
          </p:nvSpPr>
          <p:spPr>
            <a:xfrm>
              <a:off x="1871817" y="4118552"/>
              <a:ext cx="4333104" cy="1747152"/>
            </a:xfrm>
            <a:prstGeom prst="roundRect">
              <a:avLst/>
            </a:prstGeom>
            <a:solidFill>
              <a:srgbClr val="F0CA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0B59D927-DFD5-43FB-8516-B2899FC20DB9}"/>
                </a:ext>
              </a:extLst>
            </p:cNvPr>
            <p:cNvCxnSpPr/>
            <p:nvPr/>
          </p:nvCxnSpPr>
          <p:spPr>
            <a:xfrm flipV="1">
              <a:off x="1871032" y="5045965"/>
              <a:ext cx="43433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2">
              <a:extLst>
                <a:ext uri="{FF2B5EF4-FFF2-40B4-BE49-F238E27FC236}">
                  <a16:creationId xmlns:a16="http://schemas.microsoft.com/office/drawing/2014/main" id="{9EE55D7F-8226-4FF6-B58A-08033AB0F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0418" y="5206277"/>
              <a:ext cx="4364503" cy="81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Open Sans" panose="020B0606030504020204" pitchFamily="34" charset="0"/>
                </a:rPr>
                <a:t>Grundschule</a:t>
              </a:r>
              <a:endParaRPr kumimoji="0" lang="de-DE" alt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EDF394DC-E8B9-4080-8004-8F9DB031F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1820" y="4393649"/>
              <a:ext cx="4333104" cy="81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Weiterführende Schule</a:t>
              </a:r>
              <a:endParaRPr kumimoji="0" lang="de-DE" alt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915D9404-5659-432B-ADD2-94DF24E3685F}"/>
                </a:ext>
              </a:extLst>
            </p:cNvPr>
            <p:cNvCxnSpPr/>
            <p:nvPr/>
          </p:nvCxnSpPr>
          <p:spPr>
            <a:xfrm flipV="1">
              <a:off x="1874172" y="5085581"/>
              <a:ext cx="4333104" cy="5820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72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396" y="360045"/>
            <a:ext cx="5895053" cy="501444"/>
          </a:xfrm>
        </p:spPr>
        <p:txBody>
          <a:bodyPr>
            <a:normAutofit/>
          </a:bodyPr>
          <a:lstStyle/>
          <a:p>
            <a:r>
              <a:rPr lang="de-DE" dirty="0"/>
              <a:t>Aufnahmeverfahren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AC5534-558E-4B22-8806-D9DCD96814FF}"/>
              </a:ext>
            </a:extLst>
          </p:cNvPr>
          <p:cNvSpPr txBox="1"/>
          <p:nvPr/>
        </p:nvSpPr>
        <p:spPr>
          <a:xfrm>
            <a:off x="628649" y="1730567"/>
            <a:ext cx="8239125" cy="429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Beratungsgespräch durch die Schule, wenn keine oder eine eingeschränkte   Schulformempfehlung vorliegt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e-DE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ausreichenden Aufnahmekapazitäten Erhalt eines Schulplatzes für alle Kinder 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der Wunschschule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 Versetzung innerhalb der Erprobungsstufe (5.&amp; 6. Klasse) </a:t>
            </a:r>
            <a:r>
              <a:rPr lang="de-DE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an allen Schulformen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gesichert. In der Gesamtschule </a:t>
            </a:r>
            <a:r>
              <a:rPr lang="de-DE" dirty="0"/>
              <a:t>gehen die Schülerinnen und Schüler darüber hinaus ohne Versetzung von Klasse </a:t>
            </a:r>
            <a:r>
              <a:rPr lang="de-DE" dirty="0" smtClean="0"/>
              <a:t>5 </a:t>
            </a:r>
            <a:r>
              <a:rPr lang="de-DE" dirty="0"/>
              <a:t>bis </a:t>
            </a:r>
            <a:r>
              <a:rPr lang="de-DE" dirty="0" smtClean="0"/>
              <a:t>8 </a:t>
            </a:r>
            <a:r>
              <a:rPr lang="de-DE" dirty="0"/>
              <a:t>in die nächsthöhere </a:t>
            </a:r>
            <a:r>
              <a:rPr lang="de-DE" dirty="0" smtClean="0"/>
              <a:t>Jahrgangsstufe über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de-DE" dirty="0"/>
          </a:p>
        </p:txBody>
      </p:sp>
      <p:pic>
        <p:nvPicPr>
          <p:cNvPr id="8" name="Inhaltsplatzhalter 16">
            <a:extLst>
              <a:ext uri="{FF2B5EF4-FFF2-40B4-BE49-F238E27FC236}">
                <a16:creationId xmlns:a16="http://schemas.microsoft.com/office/drawing/2014/main" id="{D2247F7E-9F40-42DF-978C-E632D81F1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364293" y="4435854"/>
            <a:ext cx="2600325" cy="18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3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396" y="360045"/>
            <a:ext cx="5895053" cy="501444"/>
          </a:xfrm>
        </p:spPr>
        <p:txBody>
          <a:bodyPr>
            <a:normAutofit/>
          </a:bodyPr>
          <a:lstStyle/>
          <a:p>
            <a:r>
              <a:rPr lang="de-DE" dirty="0"/>
              <a:t>Aufnahmeverfahren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AC5534-558E-4B22-8806-D9DCD96814FF}"/>
              </a:ext>
            </a:extLst>
          </p:cNvPr>
          <p:cNvSpPr txBox="1"/>
          <p:nvPr/>
        </p:nvSpPr>
        <p:spPr>
          <a:xfrm>
            <a:off x="628649" y="1730567"/>
            <a:ext cx="8239125" cy="4427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Verfahren </a:t>
            </a:r>
            <a:r>
              <a:rPr lang="de-DE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</a:t>
            </a:r>
            <a:r>
              <a:rPr lang="de-D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Überschreitung Anmeldungen/ </a:t>
            </a:r>
            <a:r>
              <a:rPr lang="de-DE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Aufnahmekapazität (§ 1 APO-SI)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Härtefälle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anach Heranziehung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eines oder mehrerer folgender Kriterien: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Geschwisterkinder,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ausgewogenes Verhältnis von Mädchen und Jungen,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ausgewogenes Verhältnis von Schülerinnen und Schülern unterschiedlicher Herkunftssprache</a:t>
            </a:r>
            <a:r>
              <a:rPr lang="de-DE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Schulwege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de-DE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Besuch einer Schule in der Nähe der zuletzt besuchten Grundschule</a:t>
            </a:r>
            <a:endParaRPr lang="de-DE" sz="18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Losverfahren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de-DE" dirty="0" smtClean="0"/>
              <a:t>Die Entscheidung über die Festsetzung der Kriterien  obliegt der Schulleitung</a:t>
            </a:r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4E87370-0C0E-4D29-AE13-5C1E4644869A}"/>
              </a:ext>
            </a:extLst>
          </p:cNvPr>
          <p:cNvSpPr/>
          <p:nvPr/>
        </p:nvSpPr>
        <p:spPr>
          <a:xfrm>
            <a:off x="5503545" y="5850255"/>
            <a:ext cx="129540" cy="647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041183-50EB-4D31-91AE-54CE2FC62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896145" y="2315182"/>
            <a:ext cx="1181009" cy="113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8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396" y="360045"/>
            <a:ext cx="5895053" cy="501444"/>
          </a:xfrm>
        </p:spPr>
        <p:txBody>
          <a:bodyPr>
            <a:normAutofit/>
          </a:bodyPr>
          <a:lstStyle/>
          <a:p>
            <a:r>
              <a:rPr lang="de-DE" dirty="0"/>
              <a:t>Aufnahmeverfahren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AC5534-558E-4B22-8806-D9DCD96814FF}"/>
              </a:ext>
            </a:extLst>
          </p:cNvPr>
          <p:cNvSpPr txBox="1"/>
          <p:nvPr/>
        </p:nvSpPr>
        <p:spPr>
          <a:xfrm>
            <a:off x="628649" y="1730567"/>
            <a:ext cx="8239125" cy="3153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Verfahren</a:t>
            </a:r>
            <a:r>
              <a:rPr lang="de-DE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Gesamtschulen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Härtefälle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Leistungsheterogenität (feststehendes Kriterium; Kinder unterschiedlicher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Leistungsfähigkeiten sind zu berücksichtigen)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daneben können auch die o.g. Kriterien 1 – </a:t>
            </a:r>
            <a:r>
              <a:rPr lang="de-DE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Anwendung finden</a:t>
            </a:r>
          </a:p>
          <a:p>
            <a:pPr lvl="0">
              <a:lnSpc>
                <a:spcPct val="115000"/>
              </a:lnSpc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DE" dirty="0"/>
              <a:t>Die Entscheidung über die Festsetzung der Kriterien </a:t>
            </a:r>
            <a:r>
              <a:rPr lang="de-DE" dirty="0" smtClean="0"/>
              <a:t>obliegt </a:t>
            </a:r>
            <a:r>
              <a:rPr lang="de-DE" dirty="0"/>
              <a:t>der Schulleitung</a:t>
            </a:r>
          </a:p>
          <a:p>
            <a:pPr lvl="0">
              <a:lnSpc>
                <a:spcPct val="115000"/>
              </a:lnSpc>
            </a:pPr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4E87370-0C0E-4D29-AE13-5C1E4644869A}"/>
              </a:ext>
            </a:extLst>
          </p:cNvPr>
          <p:cNvSpPr/>
          <p:nvPr/>
        </p:nvSpPr>
        <p:spPr>
          <a:xfrm>
            <a:off x="5503545" y="5850255"/>
            <a:ext cx="129540" cy="647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041183-50EB-4D31-91AE-54CE2FC62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501957" y="4735620"/>
            <a:ext cx="1731523" cy="16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F0F2F0-A3DD-483A-B6CF-CFE90B5B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87B4A5-0992-4D6B-9D6A-0FC6DE0D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13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8ECDB4B-BFB0-4BCC-8B06-A29F7D59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6" y="451485"/>
            <a:ext cx="5895053" cy="501444"/>
          </a:xfrm>
        </p:spPr>
        <p:txBody>
          <a:bodyPr>
            <a:normAutofit fontScale="90000"/>
          </a:bodyPr>
          <a:lstStyle/>
          <a:p>
            <a:r>
              <a:rPr lang="de-DE" dirty="0"/>
              <a:t>Gemeinsames Lernen / Inklusion / Integration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A797E3-FEC5-42D4-907F-4D22BE19AB5D}"/>
              </a:ext>
            </a:extLst>
          </p:cNvPr>
          <p:cNvSpPr txBox="1"/>
          <p:nvPr/>
        </p:nvSpPr>
        <p:spPr>
          <a:xfrm>
            <a:off x="382556" y="1639127"/>
            <a:ext cx="8314404" cy="302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Haupt-, Real- und </a:t>
            </a:r>
            <a:r>
              <a:rPr lang="de-DE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Gesamtschule/n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 Schulen des gemeinsamen Lernens, Inklusion von Kindern mit sonderpädagogischem Förderbedarf in den Regelschulen</a:t>
            </a:r>
          </a:p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endParaRPr lang="de-DE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Eltern obliegt die Schulwahl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zwischen Förderschule oder allgemeinbildender Schule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durch Sprachfördergruppen an allen weiterführenden Schulen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de-DE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924763-63B1-4EA2-8BE2-87718351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42318" y="4185309"/>
            <a:ext cx="2601580" cy="18367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67D1D3-8607-4802-B1A9-68DC57EFF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158883" y="3840195"/>
            <a:ext cx="2680896" cy="16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1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                     Haben Sie Fragen ?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32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D2A8A91-D901-440B-97B9-A548B2CDE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57950" y="2305658"/>
            <a:ext cx="2829737" cy="27049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396" y="360045"/>
            <a:ext cx="5895053" cy="501444"/>
          </a:xfrm>
        </p:spPr>
        <p:txBody>
          <a:bodyPr>
            <a:normAutofit/>
          </a:bodyPr>
          <a:lstStyle/>
          <a:p>
            <a:r>
              <a:rPr lang="de-DE" dirty="0"/>
              <a:t>Abschlüsse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AC5534-558E-4B22-8806-D9DCD96814FF}"/>
              </a:ext>
            </a:extLst>
          </p:cNvPr>
          <p:cNvSpPr txBox="1"/>
          <p:nvPr/>
        </p:nvSpPr>
        <p:spPr>
          <a:xfrm>
            <a:off x="312762" y="1335201"/>
            <a:ext cx="8239125" cy="6320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DE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Erster Schulabschluss</a:t>
            </a:r>
          </a:p>
          <a:p>
            <a:pPr lvl="0">
              <a:lnSpc>
                <a:spcPct val="115000"/>
              </a:lnSpc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Schulabschluss mit erfolgreichem Abschluss der Klasse 9  </a:t>
            </a:r>
          </a:p>
          <a:p>
            <a:pPr lvl="0">
              <a:lnSpc>
                <a:spcPct val="115000"/>
              </a:lnSpc>
            </a:pPr>
            <a:endParaRPr lang="de-DE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de-D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Erweiterter erster Schulabschluss</a:t>
            </a:r>
          </a:p>
          <a:p>
            <a:pPr lvl="0">
              <a:lnSpc>
                <a:spcPct val="115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Schulabschluss nach Klasse 10 Typ A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Hauptschule, Gesamtschule, Realschule)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de-D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Mittlerer </a:t>
            </a:r>
            <a:r>
              <a:rPr lang="de-DE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Schulabschluss (</a:t>
            </a:r>
            <a:r>
              <a:rPr lang="de-DE" b="0" i="0" dirty="0">
                <a:solidFill>
                  <a:srgbClr val="333333"/>
                </a:solidFill>
                <a:effectLst/>
              </a:rPr>
              <a:t>Fachoberschulreife)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Schulabschluss nach Klasse 10 Typ B (Hauptschule),</a:t>
            </a:r>
          </a:p>
          <a:p>
            <a:pPr>
              <a:lnSpc>
                <a:spcPct val="115000"/>
              </a:lnSpc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Schulabschluss nach Klasse 10 (Real-, Gesamtschule, Gymnasium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DE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Mittlerer Schulabschluss mit Qualifikationsvermerk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Bestimmter Notendurchschnitt erforderlich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Berechtigung zum Besuch der gymnasialen Oberstufe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Fachabitur (Fachhochschulreife)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de-DE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Abitur (allgemeine Hochschulreife)</a:t>
            </a:r>
            <a:endParaRPr lang="de-DE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der Q1				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nach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Q2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de-DE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99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3347" y="303464"/>
            <a:ext cx="7886700" cy="660098"/>
          </a:xfrm>
        </p:spPr>
        <p:txBody>
          <a:bodyPr/>
          <a:lstStyle/>
          <a:p>
            <a:r>
              <a:rPr lang="de-DE" dirty="0"/>
              <a:t>Schulsystem in NRW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16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3BD389-4CC7-4F8B-ABBE-13A215B12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1262843"/>
            <a:ext cx="8696325" cy="520706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B6F4B10-85DA-4FAA-913B-E5A1A27BA1F8}"/>
              </a:ext>
            </a:extLst>
          </p:cNvPr>
          <p:cNvSpPr/>
          <p:nvPr/>
        </p:nvSpPr>
        <p:spPr>
          <a:xfrm>
            <a:off x="3590925" y="4019549"/>
            <a:ext cx="1076325" cy="790575"/>
          </a:xfrm>
          <a:prstGeom prst="rect">
            <a:avLst/>
          </a:prstGeom>
          <a:solidFill>
            <a:srgbClr val="C0D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A423017-F0FD-469D-8F0B-D282054FECC1}"/>
              </a:ext>
            </a:extLst>
          </p:cNvPr>
          <p:cNvSpPr/>
          <p:nvPr/>
        </p:nvSpPr>
        <p:spPr>
          <a:xfrm>
            <a:off x="992505" y="3647297"/>
            <a:ext cx="638175" cy="419101"/>
          </a:xfrm>
          <a:prstGeom prst="rect">
            <a:avLst/>
          </a:prstGeom>
          <a:solidFill>
            <a:srgbClr val="C0D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E04E866-980B-455D-9F97-39491ED73A8D}"/>
              </a:ext>
            </a:extLst>
          </p:cNvPr>
          <p:cNvSpPr/>
          <p:nvPr/>
        </p:nvSpPr>
        <p:spPr>
          <a:xfrm>
            <a:off x="5741670" y="4242435"/>
            <a:ext cx="247650" cy="154305"/>
          </a:xfrm>
          <a:prstGeom prst="rect">
            <a:avLst/>
          </a:prstGeom>
          <a:solidFill>
            <a:srgbClr val="AEC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360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E76BC7-090F-4EF3-8193-B4912FE83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47BB-04C7-4BB3-BBCF-22E9B359031B}" type="datetime1">
              <a:rPr lang="de-DE" smtClean="0"/>
              <a:t>09.10.2024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52D612-18DC-4B58-8E04-4D2471F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17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C5D6680-1B6E-4E82-813A-16C5ECDA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96" y="360045"/>
            <a:ext cx="5895053" cy="501444"/>
          </a:xfrm>
        </p:spPr>
        <p:txBody>
          <a:bodyPr>
            <a:normAutofit/>
          </a:bodyPr>
          <a:lstStyle/>
          <a:p>
            <a:r>
              <a:rPr lang="de-DE" dirty="0"/>
              <a:t>Abschlüsse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3BF8620F-D015-46DB-8B90-0C859C9C8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74194"/>
              </p:ext>
            </p:extLst>
          </p:nvPr>
        </p:nvGraphicFramePr>
        <p:xfrm>
          <a:off x="33337" y="1442720"/>
          <a:ext cx="9101138" cy="4885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263">
                  <a:extLst>
                    <a:ext uri="{9D8B030D-6E8A-4147-A177-3AD203B41FA5}">
                      <a16:colId xmlns:a16="http://schemas.microsoft.com/office/drawing/2014/main" val="1198568289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80157474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69154444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164031743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87593228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3759572471"/>
                    </a:ext>
                  </a:extLst>
                </a:gridCol>
              </a:tblGrid>
              <a:tr h="753239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Hauptschule</a:t>
                      </a:r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Realschule</a:t>
                      </a:r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Gesamtschule</a:t>
                      </a:r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Gymnasium</a:t>
                      </a:r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Berufskolleg</a:t>
                      </a:r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332886"/>
                  </a:ext>
                </a:extLst>
              </a:tr>
              <a:tr h="688659">
                <a:tc>
                  <a:txBody>
                    <a:bodyPr/>
                    <a:lstStyle/>
                    <a:p>
                      <a:r>
                        <a:rPr lang="de-DE" sz="1600" dirty="0"/>
                        <a:t>Erster Schulabschluss</a:t>
                      </a:r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49227"/>
                  </a:ext>
                </a:extLst>
              </a:tr>
              <a:tr h="688659">
                <a:tc>
                  <a:txBody>
                    <a:bodyPr/>
                    <a:lstStyle/>
                    <a:p>
                      <a:r>
                        <a:rPr lang="de-DE" sz="1600" dirty="0"/>
                        <a:t>Erweiterter erster Schulabschluss</a:t>
                      </a:r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296094"/>
                  </a:ext>
                </a:extLst>
              </a:tr>
              <a:tr h="688659">
                <a:tc>
                  <a:txBody>
                    <a:bodyPr/>
                    <a:lstStyle/>
                    <a:p>
                      <a:r>
                        <a:rPr lang="de-DE" sz="1600" dirty="0"/>
                        <a:t>Mittlerer Schulabschluss / Fachoberschulreife</a:t>
                      </a:r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400391"/>
                  </a:ext>
                </a:extLst>
              </a:tr>
              <a:tr h="688659">
                <a:tc>
                  <a:txBody>
                    <a:bodyPr/>
                    <a:lstStyle/>
                    <a:p>
                      <a:r>
                        <a:rPr lang="de-DE" sz="1600" dirty="0"/>
                        <a:t>Mittlerer Schulabschluss mit Qualifikationsvermerk</a:t>
                      </a:r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786156"/>
                  </a:ext>
                </a:extLst>
              </a:tr>
              <a:tr h="68865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Fachhochschulreife</a:t>
                      </a:r>
                      <a:endParaRPr lang="de-DE" sz="1600" dirty="0"/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295074"/>
                  </a:ext>
                </a:extLst>
              </a:tr>
              <a:tr h="68865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allgemeine</a:t>
                      </a:r>
                      <a:r>
                        <a:rPr lang="de-DE" sz="1600" baseline="0" dirty="0" smtClean="0"/>
                        <a:t> Hochschulreife</a:t>
                      </a:r>
                      <a:endParaRPr lang="de-DE" sz="1600" dirty="0"/>
                    </a:p>
                  </a:txBody>
                  <a:tcPr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817814"/>
                  </a:ext>
                </a:extLst>
              </a:tr>
            </a:tbl>
          </a:graphicData>
        </a:graphic>
      </p:graphicFrame>
      <p:pic>
        <p:nvPicPr>
          <p:cNvPr id="13" name="Grafik 12" descr="Häkchen mit einfarbiger Füllung">
            <a:extLst>
              <a:ext uri="{FF2B5EF4-FFF2-40B4-BE49-F238E27FC236}">
                <a16:creationId xmlns:a16="http://schemas.microsoft.com/office/drawing/2014/main" id="{BF3AD0B2-6377-4F95-954B-2B980A3F1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1767" y="5653088"/>
            <a:ext cx="689113" cy="689113"/>
          </a:xfrm>
          <a:prstGeom prst="rect">
            <a:avLst/>
          </a:prstGeom>
        </p:spPr>
      </p:pic>
      <p:pic>
        <p:nvPicPr>
          <p:cNvPr id="15" name="Grafik 14" descr="Häkchen mit einfarbiger Füllung">
            <a:extLst>
              <a:ext uri="{FF2B5EF4-FFF2-40B4-BE49-F238E27FC236}">
                <a16:creationId xmlns:a16="http://schemas.microsoft.com/office/drawing/2014/main" id="{B9658AEF-55FA-4AA4-88D0-DB954301D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39176" y="2220153"/>
            <a:ext cx="689113" cy="689113"/>
          </a:xfrm>
          <a:prstGeom prst="rect">
            <a:avLst/>
          </a:prstGeom>
        </p:spPr>
      </p:pic>
      <p:pic>
        <p:nvPicPr>
          <p:cNvPr id="16" name="Grafik 15" descr="Häkchen mit einfarbiger Füllung">
            <a:extLst>
              <a:ext uri="{FF2B5EF4-FFF2-40B4-BE49-F238E27FC236}">
                <a16:creationId xmlns:a16="http://schemas.microsoft.com/office/drawing/2014/main" id="{0525C1B6-B3CE-4453-B67E-A58355965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95708" y="4278704"/>
            <a:ext cx="689113" cy="689113"/>
          </a:xfrm>
          <a:prstGeom prst="rect">
            <a:avLst/>
          </a:prstGeom>
        </p:spPr>
      </p:pic>
      <p:pic>
        <p:nvPicPr>
          <p:cNvPr id="17" name="Grafik 16" descr="Häkchen mit einfarbiger Füllung">
            <a:extLst>
              <a:ext uri="{FF2B5EF4-FFF2-40B4-BE49-F238E27FC236}">
                <a16:creationId xmlns:a16="http://schemas.microsoft.com/office/drawing/2014/main" id="{38BD3562-C576-4910-96E1-1FA2F6E0B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95708" y="3633553"/>
            <a:ext cx="689113" cy="689113"/>
          </a:xfrm>
          <a:prstGeom prst="rect">
            <a:avLst/>
          </a:prstGeom>
        </p:spPr>
      </p:pic>
      <p:pic>
        <p:nvPicPr>
          <p:cNvPr id="18" name="Grafik 17" descr="Häkchen mit einfarbiger Füllung">
            <a:extLst>
              <a:ext uri="{FF2B5EF4-FFF2-40B4-BE49-F238E27FC236}">
                <a16:creationId xmlns:a16="http://schemas.microsoft.com/office/drawing/2014/main" id="{ECD92E03-1BD6-4EE7-AC02-9F67B7CBD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95708" y="2885659"/>
            <a:ext cx="689113" cy="689113"/>
          </a:xfrm>
          <a:prstGeom prst="rect">
            <a:avLst/>
          </a:prstGeom>
        </p:spPr>
      </p:pic>
      <p:pic>
        <p:nvPicPr>
          <p:cNvPr id="19" name="Grafik 18" descr="Häkchen mit einfarbiger Füllung">
            <a:extLst>
              <a:ext uri="{FF2B5EF4-FFF2-40B4-BE49-F238E27FC236}">
                <a16:creationId xmlns:a16="http://schemas.microsoft.com/office/drawing/2014/main" id="{17797392-4D20-4387-861C-9CDFA7047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95708" y="2220153"/>
            <a:ext cx="689113" cy="689113"/>
          </a:xfrm>
          <a:prstGeom prst="rect">
            <a:avLst/>
          </a:prstGeom>
        </p:spPr>
      </p:pic>
      <p:pic>
        <p:nvPicPr>
          <p:cNvPr id="20" name="Grafik 19" descr="Häkchen mit einfarbiger Füllung">
            <a:extLst>
              <a:ext uri="{FF2B5EF4-FFF2-40B4-BE49-F238E27FC236}">
                <a16:creationId xmlns:a16="http://schemas.microsoft.com/office/drawing/2014/main" id="{F9544B21-768B-42AC-A103-FA4378B7E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1767" y="2885659"/>
            <a:ext cx="689113" cy="689113"/>
          </a:xfrm>
          <a:prstGeom prst="rect">
            <a:avLst/>
          </a:prstGeom>
        </p:spPr>
      </p:pic>
      <p:pic>
        <p:nvPicPr>
          <p:cNvPr id="21" name="Grafik 20" descr="Häkchen mit einfarbiger Füllung">
            <a:extLst>
              <a:ext uri="{FF2B5EF4-FFF2-40B4-BE49-F238E27FC236}">
                <a16:creationId xmlns:a16="http://schemas.microsoft.com/office/drawing/2014/main" id="{6AE16795-D156-43CC-BA02-A79EC3964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1767" y="2220153"/>
            <a:ext cx="689113" cy="689113"/>
          </a:xfrm>
          <a:prstGeom prst="rect">
            <a:avLst/>
          </a:prstGeom>
        </p:spPr>
      </p:pic>
      <p:pic>
        <p:nvPicPr>
          <p:cNvPr id="23" name="Grafik 22" descr="Häkchen mit einfarbiger Füllung">
            <a:extLst>
              <a:ext uri="{FF2B5EF4-FFF2-40B4-BE49-F238E27FC236}">
                <a16:creationId xmlns:a16="http://schemas.microsoft.com/office/drawing/2014/main" id="{FEA728A6-F0D4-4459-BDE4-795CAF3C3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39176" y="3633553"/>
            <a:ext cx="689113" cy="689113"/>
          </a:xfrm>
          <a:prstGeom prst="rect">
            <a:avLst/>
          </a:prstGeom>
        </p:spPr>
      </p:pic>
      <p:pic>
        <p:nvPicPr>
          <p:cNvPr id="24" name="Grafik 23" descr="Häkchen mit einfarbiger Füllung">
            <a:extLst>
              <a:ext uri="{FF2B5EF4-FFF2-40B4-BE49-F238E27FC236}">
                <a16:creationId xmlns:a16="http://schemas.microsoft.com/office/drawing/2014/main" id="{919C727D-AAD7-405B-96B2-431FA12B8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39176" y="4278704"/>
            <a:ext cx="689113" cy="689113"/>
          </a:xfrm>
          <a:prstGeom prst="rect">
            <a:avLst/>
          </a:prstGeom>
        </p:spPr>
      </p:pic>
      <p:pic>
        <p:nvPicPr>
          <p:cNvPr id="25" name="Grafik 24" descr="Häkchen mit einfarbiger Füllung">
            <a:extLst>
              <a:ext uri="{FF2B5EF4-FFF2-40B4-BE49-F238E27FC236}">
                <a16:creationId xmlns:a16="http://schemas.microsoft.com/office/drawing/2014/main" id="{5E38FB4D-9D76-4FE2-ACB3-F567B1155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1767" y="4926836"/>
            <a:ext cx="689113" cy="689113"/>
          </a:xfrm>
          <a:prstGeom prst="rect">
            <a:avLst/>
          </a:prstGeom>
        </p:spPr>
      </p:pic>
      <p:pic>
        <p:nvPicPr>
          <p:cNvPr id="26" name="Grafik 25" descr="Häkchen mit einfarbiger Füllung">
            <a:extLst>
              <a:ext uri="{FF2B5EF4-FFF2-40B4-BE49-F238E27FC236}">
                <a16:creationId xmlns:a16="http://schemas.microsoft.com/office/drawing/2014/main" id="{C077E1B3-7480-4690-A12D-FC43E89C2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1767" y="4278704"/>
            <a:ext cx="689113" cy="689113"/>
          </a:xfrm>
          <a:prstGeom prst="rect">
            <a:avLst/>
          </a:prstGeom>
        </p:spPr>
      </p:pic>
      <p:pic>
        <p:nvPicPr>
          <p:cNvPr id="27" name="Grafik 26" descr="Häkchen mit einfarbiger Füllung">
            <a:extLst>
              <a:ext uri="{FF2B5EF4-FFF2-40B4-BE49-F238E27FC236}">
                <a16:creationId xmlns:a16="http://schemas.microsoft.com/office/drawing/2014/main" id="{1674A9E4-CFB9-43D0-82CF-7BD3339FC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1767" y="3633553"/>
            <a:ext cx="689113" cy="689113"/>
          </a:xfrm>
          <a:prstGeom prst="rect">
            <a:avLst/>
          </a:prstGeom>
        </p:spPr>
      </p:pic>
      <p:pic>
        <p:nvPicPr>
          <p:cNvPr id="28" name="Grafik 27" descr="Häkchen mit einfarbiger Füllung">
            <a:extLst>
              <a:ext uri="{FF2B5EF4-FFF2-40B4-BE49-F238E27FC236}">
                <a16:creationId xmlns:a16="http://schemas.microsoft.com/office/drawing/2014/main" id="{5DB4DB17-2300-4369-9D20-8DBA31877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52892" y="5653088"/>
            <a:ext cx="689113" cy="689113"/>
          </a:xfrm>
          <a:prstGeom prst="rect">
            <a:avLst/>
          </a:prstGeom>
        </p:spPr>
      </p:pic>
      <p:pic>
        <p:nvPicPr>
          <p:cNvPr id="30" name="Grafik 29" descr="Häkchen mit einfarbiger Füllung">
            <a:extLst>
              <a:ext uri="{FF2B5EF4-FFF2-40B4-BE49-F238E27FC236}">
                <a16:creationId xmlns:a16="http://schemas.microsoft.com/office/drawing/2014/main" id="{D0ABB88F-CD84-40DC-9A21-722469D14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52892" y="2220153"/>
            <a:ext cx="689113" cy="689113"/>
          </a:xfrm>
          <a:prstGeom prst="rect">
            <a:avLst/>
          </a:prstGeom>
        </p:spPr>
      </p:pic>
      <p:pic>
        <p:nvPicPr>
          <p:cNvPr id="31" name="Grafik 30" descr="Häkchen mit einfarbiger Füllung">
            <a:extLst>
              <a:ext uri="{FF2B5EF4-FFF2-40B4-BE49-F238E27FC236}">
                <a16:creationId xmlns:a16="http://schemas.microsoft.com/office/drawing/2014/main" id="{0D91A7D4-146C-4B4C-AF61-049A9816C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52892" y="4926836"/>
            <a:ext cx="689113" cy="689113"/>
          </a:xfrm>
          <a:prstGeom prst="rect">
            <a:avLst/>
          </a:prstGeom>
        </p:spPr>
      </p:pic>
      <p:pic>
        <p:nvPicPr>
          <p:cNvPr id="32" name="Grafik 31" descr="Häkchen mit einfarbiger Füllung">
            <a:extLst>
              <a:ext uri="{FF2B5EF4-FFF2-40B4-BE49-F238E27FC236}">
                <a16:creationId xmlns:a16="http://schemas.microsoft.com/office/drawing/2014/main" id="{FAA5EF6F-9BA2-4830-AA48-135113843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52892" y="4278704"/>
            <a:ext cx="689113" cy="689113"/>
          </a:xfrm>
          <a:prstGeom prst="rect">
            <a:avLst/>
          </a:prstGeom>
        </p:spPr>
      </p:pic>
      <p:pic>
        <p:nvPicPr>
          <p:cNvPr id="33" name="Grafik 32" descr="Häkchen mit einfarbiger Füllung">
            <a:extLst>
              <a:ext uri="{FF2B5EF4-FFF2-40B4-BE49-F238E27FC236}">
                <a16:creationId xmlns:a16="http://schemas.microsoft.com/office/drawing/2014/main" id="{E626D5F7-36C0-418D-85EB-91F98E20A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52892" y="3633553"/>
            <a:ext cx="689113" cy="689113"/>
          </a:xfrm>
          <a:prstGeom prst="rect">
            <a:avLst/>
          </a:prstGeom>
        </p:spPr>
      </p:pic>
      <p:pic>
        <p:nvPicPr>
          <p:cNvPr id="34" name="Grafik 33" descr="Häkchen mit einfarbiger Füllung">
            <a:extLst>
              <a:ext uri="{FF2B5EF4-FFF2-40B4-BE49-F238E27FC236}">
                <a16:creationId xmlns:a16="http://schemas.microsoft.com/office/drawing/2014/main" id="{251511A9-3C33-49FF-8E08-9FD3C433F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1553" y="5653088"/>
            <a:ext cx="689113" cy="689113"/>
          </a:xfrm>
          <a:prstGeom prst="rect">
            <a:avLst/>
          </a:prstGeom>
        </p:spPr>
      </p:pic>
      <p:pic>
        <p:nvPicPr>
          <p:cNvPr id="37" name="Grafik 36" descr="Häkchen mit einfarbiger Füllung">
            <a:extLst>
              <a:ext uri="{FF2B5EF4-FFF2-40B4-BE49-F238E27FC236}">
                <a16:creationId xmlns:a16="http://schemas.microsoft.com/office/drawing/2014/main" id="{39DE9FE5-3949-4D68-8DD1-D0D12036F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1553" y="4926836"/>
            <a:ext cx="689113" cy="689113"/>
          </a:xfrm>
          <a:prstGeom prst="rect">
            <a:avLst/>
          </a:prstGeom>
        </p:spPr>
      </p:pic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7B23335F-A80B-4195-B9E0-E715467B167D}"/>
              </a:ext>
            </a:extLst>
          </p:cNvPr>
          <p:cNvCxnSpPr>
            <a:cxnSpLocks/>
            <a:stCxn id="16" idx="2"/>
            <a:endCxn id="25" idx="1"/>
          </p:cNvCxnSpPr>
          <p:nvPr/>
        </p:nvCxnSpPr>
        <p:spPr>
          <a:xfrm rot="16200000" flipH="1">
            <a:off x="4154228" y="3953854"/>
            <a:ext cx="303576" cy="2331502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1EAA8612-D9C3-4AFA-9EE2-AB78CDE81000}"/>
              </a:ext>
            </a:extLst>
          </p:cNvPr>
          <p:cNvCxnSpPr>
            <a:cxnSpLocks/>
            <a:stCxn id="24" idx="2"/>
            <a:endCxn id="25" idx="1"/>
          </p:cNvCxnSpPr>
          <p:nvPr/>
        </p:nvCxnSpPr>
        <p:spPr>
          <a:xfrm rot="16200000" flipH="1">
            <a:off x="4825962" y="4625588"/>
            <a:ext cx="303576" cy="988034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7FA953CE-28A3-44A0-8E4A-9E967921E857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267449" y="5271392"/>
            <a:ext cx="585443" cy="1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erbinder: gewinkelt 56">
            <a:extLst>
              <a:ext uri="{FF2B5EF4-FFF2-40B4-BE49-F238E27FC236}">
                <a16:creationId xmlns:a16="http://schemas.microsoft.com/office/drawing/2014/main" id="{D803E994-DADB-49D8-89D6-0D690F41FEE0}"/>
              </a:ext>
            </a:extLst>
          </p:cNvPr>
          <p:cNvCxnSpPr>
            <a:cxnSpLocks/>
            <a:stCxn id="31" idx="3"/>
            <a:endCxn id="37" idx="1"/>
          </p:cNvCxnSpPr>
          <p:nvPr/>
        </p:nvCxnSpPr>
        <p:spPr>
          <a:xfrm>
            <a:off x="7542005" y="5271393"/>
            <a:ext cx="559548" cy="1270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18E472A4-8E5B-4E3E-A8D9-597B1CCB74C0}"/>
              </a:ext>
            </a:extLst>
          </p:cNvPr>
          <p:cNvCxnSpPr>
            <a:cxnSpLocks/>
            <a:stCxn id="25" idx="1"/>
            <a:endCxn id="13" idx="1"/>
          </p:cNvCxnSpPr>
          <p:nvPr/>
        </p:nvCxnSpPr>
        <p:spPr>
          <a:xfrm rot="10800000" flipV="1">
            <a:off x="5471767" y="5271393"/>
            <a:ext cx="12700" cy="726252"/>
          </a:xfrm>
          <a:prstGeom prst="bentConnector3">
            <a:avLst>
              <a:gd name="adj1" fmla="val 180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6A971D31-83F2-4B2C-93A7-C13051C6E1AB}"/>
              </a:ext>
            </a:extLst>
          </p:cNvPr>
          <p:cNvCxnSpPr>
            <a:cxnSpLocks/>
            <a:stCxn id="31" idx="1"/>
            <a:endCxn id="28" idx="1"/>
          </p:cNvCxnSpPr>
          <p:nvPr/>
        </p:nvCxnSpPr>
        <p:spPr>
          <a:xfrm rot="10800000" flipV="1">
            <a:off x="6852892" y="5271393"/>
            <a:ext cx="12700" cy="726252"/>
          </a:xfrm>
          <a:prstGeom prst="bentConnector3">
            <a:avLst>
              <a:gd name="adj1" fmla="val 180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15B4ED2E-5B90-4709-9A99-14E78D02707B}"/>
              </a:ext>
            </a:extLst>
          </p:cNvPr>
          <p:cNvCxnSpPr>
            <a:cxnSpLocks/>
            <a:stCxn id="37" idx="1"/>
            <a:endCxn id="34" idx="1"/>
          </p:cNvCxnSpPr>
          <p:nvPr/>
        </p:nvCxnSpPr>
        <p:spPr>
          <a:xfrm rot="10800000" flipV="1">
            <a:off x="8101553" y="5271393"/>
            <a:ext cx="12700" cy="726252"/>
          </a:xfrm>
          <a:prstGeom prst="bentConnector3">
            <a:avLst>
              <a:gd name="adj1" fmla="val 180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 descr="Häkchen mit einfarbiger Füllung">
            <a:extLst>
              <a:ext uri="{FF2B5EF4-FFF2-40B4-BE49-F238E27FC236}">
                <a16:creationId xmlns:a16="http://schemas.microsoft.com/office/drawing/2014/main" id="{B9658AEF-55FA-4AA4-88D0-DB954301D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62369" y="2889383"/>
            <a:ext cx="689113" cy="6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3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6A064C-ECCC-4F07-9B7C-8E68B523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F5D183-9B3A-4248-9836-3B25CA46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18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CD8643-3737-469E-9739-2E47357D36BD}"/>
              </a:ext>
            </a:extLst>
          </p:cNvPr>
          <p:cNvSpPr txBox="1"/>
          <p:nvPr/>
        </p:nvSpPr>
        <p:spPr>
          <a:xfrm>
            <a:off x="238125" y="1466850"/>
            <a:ext cx="8420100" cy="572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u="sng" dirty="0">
                <a:effectLst/>
              </a:rPr>
              <a:t>Schüleranzahl:</a:t>
            </a:r>
          </a:p>
          <a:p>
            <a:r>
              <a:rPr lang="de-DE" sz="1800" b="0" kern="1200" dirty="0">
                <a:solidFill>
                  <a:schemeClr val="dk1"/>
                </a:solidFill>
                <a:effectLst/>
              </a:rPr>
              <a:t>492</a:t>
            </a:r>
            <a:endParaRPr lang="de-DE" dirty="0"/>
          </a:p>
          <a:p>
            <a:endParaRPr lang="de-DE" sz="1800" dirty="0">
              <a:effectLst/>
            </a:endParaRPr>
          </a:p>
          <a:p>
            <a:r>
              <a:rPr lang="de-DE" sz="1800" b="1" u="sng" dirty="0">
                <a:effectLst/>
              </a:rPr>
              <a:t>Zügigkeit:</a:t>
            </a:r>
          </a:p>
          <a:p>
            <a:r>
              <a:rPr lang="de-DE" dirty="0"/>
              <a:t>3</a:t>
            </a:r>
          </a:p>
          <a:p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Größe Kollegium: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51 </a:t>
            </a:r>
            <a:r>
              <a:rPr lang="de-DE" dirty="0" smtClean="0"/>
              <a:t>Regelschulkräfte</a:t>
            </a:r>
            <a:r>
              <a:rPr lang="de-DE" dirty="0"/>
              <a:t/>
            </a:r>
            <a:br>
              <a:rPr lang="de-DE" dirty="0"/>
            </a:b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u="sng" dirty="0" smtClean="0"/>
              <a:t>Gebundene Ganztagsschule</a:t>
            </a:r>
            <a:endParaRPr lang="de-DE" b="1" u="sng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/>
              <a:t>In Kooperation mit dem </a:t>
            </a:r>
            <a:r>
              <a:rPr lang="de-DE" sz="1800" b="0" dirty="0" smtClean="0">
                <a:effectLst/>
              </a:rPr>
              <a:t>Träger ASH Sprungbrett e.V.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/>
              <a:t>Verpflichtender Unterricht am Nachmittag in Zusammenarbeit mit dem Träger ASH-Sprungbrett (AG und Lernzeiten)</a:t>
            </a:r>
            <a:endParaRPr lang="de-DE" sz="1800" b="0" dirty="0" smtClean="0">
              <a:effectLst/>
            </a:endParaRPr>
          </a:p>
          <a:p>
            <a:r>
              <a:rPr lang="de-DE" b="1" u="sng" dirty="0" smtClean="0"/>
              <a:t>Betreuungsmöglichkeiten</a:t>
            </a:r>
            <a:r>
              <a:rPr lang="de-DE" b="1" u="sng" dirty="0"/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/>
              <a:t>Darüber hinaus keine Betreuungsmöglichkeiten</a:t>
            </a:r>
            <a:endParaRPr lang="de-DE" sz="1800" b="0" dirty="0">
              <a:effectLst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9631181-0532-4018-9E44-9B207C66E976}"/>
              </a:ext>
            </a:extLst>
          </p:cNvPr>
          <p:cNvSpPr txBox="1">
            <a:spLocks/>
          </p:cNvSpPr>
          <p:nvPr/>
        </p:nvSpPr>
        <p:spPr>
          <a:xfrm>
            <a:off x="334297" y="373627"/>
            <a:ext cx="4739148" cy="50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124D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Erich Kästner-Schule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E1D45FB-6642-42DA-935B-6988A36BB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580" y="1362701"/>
            <a:ext cx="2406955" cy="340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19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6A064C-ECCC-4F07-9B7C-8E68B523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F5D183-9B3A-4248-9836-3B25CA46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19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CD8643-3737-469E-9739-2E47357D36BD}"/>
              </a:ext>
            </a:extLst>
          </p:cNvPr>
          <p:cNvSpPr txBox="1"/>
          <p:nvPr/>
        </p:nvSpPr>
        <p:spPr>
          <a:xfrm>
            <a:off x="238124" y="1466850"/>
            <a:ext cx="7534276" cy="468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Mittagsverpflegung:</a:t>
            </a:r>
            <a:endParaRPr lang="de-DE" b="1" u="sng" dirty="0"/>
          </a:p>
          <a:p>
            <a:r>
              <a:rPr lang="de-DE" dirty="0"/>
              <a:t>Warmes Mittagessen wird vorgehalten</a:t>
            </a:r>
          </a:p>
          <a:p>
            <a:r>
              <a:rPr lang="de-DE" dirty="0"/>
              <a:t>Bistroverkauf am Vormittag</a:t>
            </a:r>
          </a:p>
          <a:p>
            <a:endParaRPr lang="de-DE" b="1" u="sng" dirty="0" smtClean="0"/>
          </a:p>
          <a:p>
            <a:endParaRPr lang="de-DE" b="1" u="sng" dirty="0"/>
          </a:p>
          <a:p>
            <a:r>
              <a:rPr lang="de-DE" b="1" u="sng" dirty="0" smtClean="0"/>
              <a:t>Wahlpflichtbereich</a:t>
            </a:r>
            <a:r>
              <a:rPr lang="de-DE" b="1" u="sng" dirty="0"/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effectLst/>
              </a:rPr>
              <a:t>Angebote aus </a:t>
            </a:r>
            <a:r>
              <a:rPr lang="de-DE" sz="1800" b="0" dirty="0" smtClean="0">
                <a:effectLst/>
              </a:rPr>
              <a:t>Arbeitslehre, </a:t>
            </a:r>
            <a:r>
              <a:rPr lang="de-DE" sz="1800" b="0" dirty="0">
                <a:effectLst/>
              </a:rPr>
              <a:t>Wirtschaft, Kunst, </a:t>
            </a:r>
            <a:r>
              <a:rPr lang="de-DE" sz="1800" b="0" dirty="0" smtClean="0">
                <a:effectLst/>
              </a:rPr>
              <a:t>Musik, Naturwissenschaften</a:t>
            </a:r>
            <a:endParaRPr lang="de-DE" sz="1800" b="0" dirty="0">
              <a:effectLst/>
            </a:endParaRPr>
          </a:p>
          <a:p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Fremdsprachenfolge: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Englisch ab Klasse 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Tag der offenen Tür, sonstige Veranstaltungen, Besonderes : </a:t>
            </a:r>
          </a:p>
          <a:p>
            <a:pPr>
              <a:spcAft>
                <a:spcPts val="800"/>
              </a:spcAft>
            </a:pPr>
            <a:r>
              <a:rPr lang="de-DE" dirty="0" smtClean="0"/>
              <a:t>Persönliche Besichtigung der </a:t>
            </a:r>
            <a:r>
              <a:rPr lang="de-DE" dirty="0"/>
              <a:t>Schule auf Anfrage</a:t>
            </a:r>
          </a:p>
          <a:p>
            <a:pPr>
              <a:spcAft>
                <a:spcPts val="800"/>
              </a:spcAft>
            </a:pPr>
            <a:r>
              <a:rPr lang="de-DE" dirty="0"/>
              <a:t>Schnuppertag am 05.07.2025 </a:t>
            </a:r>
            <a:r>
              <a:rPr lang="de-DE" dirty="0" smtClean="0"/>
              <a:t>für die </a:t>
            </a:r>
            <a:r>
              <a:rPr lang="de-DE" dirty="0"/>
              <a:t>kommenden 5er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E0CF32C-AF79-42DF-A7B2-22576718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73063"/>
            <a:ext cx="4738687" cy="501650"/>
          </a:xfrm>
        </p:spPr>
        <p:txBody>
          <a:bodyPr/>
          <a:lstStyle/>
          <a:p>
            <a:r>
              <a:rPr lang="de-DE" dirty="0" smtClean="0"/>
              <a:t>Erich Kästner-Schule</a:t>
            </a:r>
            <a:endParaRPr lang="de-DE" dirty="0"/>
          </a:p>
        </p:txBody>
      </p:sp>
      <p:pic>
        <p:nvPicPr>
          <p:cNvPr id="8194" name="Picture 2" descr="Erich-Kästner-Schule">
            <a:extLst>
              <a:ext uri="{FF2B5EF4-FFF2-40B4-BE49-F238E27FC236}">
                <a16:creationId xmlns:a16="http://schemas.microsoft.com/office/drawing/2014/main" id="{20202339-65EE-4D33-A3F6-26B75D249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05" y="1601088"/>
            <a:ext cx="4168039" cy="10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4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7726BE-0C0D-456C-96F9-29833C52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142C15-123D-4309-BD14-91A2D7CD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3074" name="Bild 1">
            <a:extLst>
              <a:ext uri="{FF2B5EF4-FFF2-40B4-BE49-F238E27FC236}">
                <a16:creationId xmlns:a16="http://schemas.microsoft.com/office/drawing/2014/main" id="{61991C46-AB62-48E2-BC93-32E412F2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96" y="1343025"/>
            <a:ext cx="5196208" cy="5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9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297" y="373627"/>
            <a:ext cx="4739148" cy="501444"/>
          </a:xfrm>
        </p:spPr>
        <p:txBody>
          <a:bodyPr/>
          <a:lstStyle/>
          <a:p>
            <a:r>
              <a:rPr lang="de-DE" dirty="0"/>
              <a:t>Gesamtschule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720F591-A337-4704-81D6-B2371D3574D7}"/>
              </a:ext>
            </a:extLst>
          </p:cNvPr>
          <p:cNvSpPr txBox="1"/>
          <p:nvPr/>
        </p:nvSpPr>
        <p:spPr>
          <a:xfrm>
            <a:off x="238125" y="1466850"/>
            <a:ext cx="8420100" cy="518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u="sng" dirty="0">
                <a:effectLst/>
              </a:rPr>
              <a:t>Schüleranzahl:</a:t>
            </a:r>
          </a:p>
          <a:p>
            <a:r>
              <a:rPr lang="de-DE" sz="1800" b="0" kern="1200" dirty="0">
                <a:solidFill>
                  <a:schemeClr val="dk1"/>
                </a:solidFill>
                <a:effectLst/>
              </a:rPr>
              <a:t>997</a:t>
            </a:r>
            <a:endParaRPr lang="de-DE" dirty="0"/>
          </a:p>
          <a:p>
            <a:endParaRPr lang="de-DE" sz="1800" dirty="0">
              <a:effectLst/>
            </a:endParaRPr>
          </a:p>
          <a:p>
            <a:r>
              <a:rPr lang="de-DE" sz="1800" b="1" u="sng" dirty="0">
                <a:effectLst/>
              </a:rPr>
              <a:t>Zügigkeit:</a:t>
            </a:r>
          </a:p>
          <a:p>
            <a:r>
              <a:rPr lang="de-DE" dirty="0"/>
              <a:t>5</a:t>
            </a:r>
          </a:p>
          <a:p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Größe Kollegium: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97 Regelschulkräfte</a:t>
            </a:r>
          </a:p>
          <a:p>
            <a:endParaRPr lang="de-DE" sz="1800" dirty="0">
              <a:effectLst/>
            </a:endParaRPr>
          </a:p>
          <a:p>
            <a:r>
              <a:rPr lang="de-DE" b="1" u="sng" dirty="0"/>
              <a:t>Gebundene </a:t>
            </a:r>
            <a:r>
              <a:rPr lang="de-DE" b="1" u="sng" dirty="0" smtClean="0"/>
              <a:t>Ganztagsschule:</a:t>
            </a:r>
            <a:r>
              <a:rPr lang="de-DE" sz="1800" b="1" u="sng" dirty="0" smtClean="0">
                <a:effectLst/>
              </a:rPr>
              <a:t> </a:t>
            </a:r>
            <a:endParaRPr lang="de-DE" sz="1800" b="1" u="sng" dirty="0"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 smtClean="0">
                <a:effectLst/>
              </a:rPr>
              <a:t>Ganztag an 3 Tagen verpflichtend bis 15:45 Uhr; AG-Betrieb in Kooperation mit dem Träger ASH-Sprungbrett (AG-Angebot und Lernzeiten und Förderangebot)</a:t>
            </a:r>
            <a:endParaRPr lang="de-DE" sz="1800" dirty="0">
              <a:effectLst/>
            </a:endParaRPr>
          </a:p>
          <a:p>
            <a:r>
              <a:rPr lang="de-DE" b="1" u="sng" dirty="0"/>
              <a:t>Betreuungsmöglichkeiten</a:t>
            </a:r>
            <a:r>
              <a:rPr lang="de-DE" b="1" u="sng" dirty="0" smtClean="0"/>
              <a:t>:</a:t>
            </a:r>
          </a:p>
          <a:p>
            <a:endParaRPr lang="de-DE" b="1" u="sng" dirty="0"/>
          </a:p>
          <a:p>
            <a:r>
              <a:rPr lang="de-DE" dirty="0" smtClean="0"/>
              <a:t>An den kurzen Tagen keine Betreuungsmöglichkeiten; regulärer Schulschluss um 13.15 Uhr</a:t>
            </a:r>
            <a:endParaRPr lang="de-DE" dirty="0"/>
          </a:p>
          <a:p>
            <a:endParaRPr lang="de-DE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0A088A1-5AA8-4D5E-B6CB-8DC5DD31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96" y="1466850"/>
            <a:ext cx="3215763" cy="10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40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297" y="373627"/>
            <a:ext cx="4739148" cy="501444"/>
          </a:xfrm>
        </p:spPr>
        <p:txBody>
          <a:bodyPr/>
          <a:lstStyle/>
          <a:p>
            <a:r>
              <a:rPr lang="de-DE" dirty="0"/>
              <a:t>Gesamtschule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ED5C92D-3999-4121-A7F8-E9730509AA2B}"/>
              </a:ext>
            </a:extLst>
          </p:cNvPr>
          <p:cNvSpPr txBox="1"/>
          <p:nvPr/>
        </p:nvSpPr>
        <p:spPr>
          <a:xfrm>
            <a:off x="238125" y="1466850"/>
            <a:ext cx="8420100" cy="529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Mittagsverpflegung:</a:t>
            </a:r>
          </a:p>
          <a:p>
            <a:r>
              <a:rPr lang="de-DE" dirty="0" smtClean="0"/>
              <a:t>Warmes Mittagessen wird vorgehalten</a:t>
            </a:r>
          </a:p>
          <a:p>
            <a:r>
              <a:rPr lang="de-DE" dirty="0" smtClean="0"/>
              <a:t>Bistroverkauf am Vormittag</a:t>
            </a:r>
          </a:p>
          <a:p>
            <a:pPr marL="285750" indent="-285750">
              <a:buFontTx/>
              <a:buChar char="-"/>
            </a:pPr>
            <a:endParaRPr lang="de-DE" b="1" u="sng" dirty="0"/>
          </a:p>
          <a:p>
            <a:r>
              <a:rPr lang="de-DE" b="1" u="sng" dirty="0"/>
              <a:t>Wahlpflichtbereich: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effectLst/>
              </a:rPr>
              <a:t>Ab Klasse 7: Spanisch, Arbeitswelt (AH, AT, AW), </a:t>
            </a:r>
            <a:br>
              <a:rPr lang="de-DE" sz="1800" b="0" dirty="0">
                <a:effectLst/>
              </a:rPr>
            </a:br>
            <a:r>
              <a:rPr lang="de-DE" sz="1800" b="0" dirty="0">
                <a:effectLst/>
              </a:rPr>
              <a:t>Darstellen und Gestalten, Naturwissenschaften, </a:t>
            </a:r>
            <a:br>
              <a:rPr lang="de-DE" sz="1800" b="0" dirty="0">
                <a:effectLst/>
              </a:rPr>
            </a:br>
            <a:r>
              <a:rPr lang="de-DE" sz="1800" b="0" dirty="0">
                <a:effectLst/>
              </a:rPr>
              <a:t>Informatik</a:t>
            </a:r>
            <a:br>
              <a:rPr lang="de-DE" sz="1800" b="0" dirty="0">
                <a:effectLst/>
              </a:rPr>
            </a:br>
            <a:endParaRPr lang="de-DE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Fremdsprachenfolge: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Englisch, Spanisch, Französisch/Latein, </a:t>
            </a:r>
            <a:br>
              <a:rPr lang="de-DE" dirty="0"/>
            </a:br>
            <a:r>
              <a:rPr lang="de-DE" dirty="0"/>
              <a:t>Spanisch neu ab Jahrgang 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 smtClean="0"/>
              <a:t>Tag </a:t>
            </a:r>
            <a:r>
              <a:rPr lang="de-DE" b="1" u="sng" dirty="0"/>
              <a:t>der offenen Tür, sonstige Veranstaltungen, Besonderes : 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de-DE" sz="1800" b="0" dirty="0">
                <a:effectLst/>
              </a:rPr>
              <a:t>Tag der offenen Tür: </a:t>
            </a:r>
            <a:r>
              <a:rPr lang="de-DE" sz="1800" b="0" dirty="0" smtClean="0">
                <a:effectLst/>
              </a:rPr>
              <a:t>23.11.2024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de-DE" smtClean="0"/>
              <a:t>Informationsveranstaltung: 25.11.2024</a:t>
            </a:r>
            <a:endParaRPr lang="de-DE" sz="1800" b="0" dirty="0">
              <a:effectLst/>
            </a:endParaRPr>
          </a:p>
          <a:p>
            <a:endParaRPr lang="de-DE" dirty="0"/>
          </a:p>
        </p:txBody>
      </p:sp>
      <p:pic>
        <p:nvPicPr>
          <p:cNvPr id="14342" name="Picture 6" descr="Bergheim: Hitlergruß bei Ausflug – Schule reagiert mit Maßnahmen | Express">
            <a:extLst>
              <a:ext uri="{FF2B5EF4-FFF2-40B4-BE49-F238E27FC236}">
                <a16:creationId xmlns:a16="http://schemas.microsoft.com/office/drawing/2014/main" id="{A5F2FA58-F3BE-4AA5-BC43-D1F2BAEC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13" y="1873980"/>
            <a:ext cx="3211153" cy="212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4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6A064C-ECCC-4F07-9B7C-8E68B523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F5D183-9B3A-4248-9836-3B25CA46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22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CD8643-3737-469E-9739-2E47357D36BD}"/>
              </a:ext>
            </a:extLst>
          </p:cNvPr>
          <p:cNvSpPr txBox="1"/>
          <p:nvPr/>
        </p:nvSpPr>
        <p:spPr>
          <a:xfrm>
            <a:off x="238125" y="1466850"/>
            <a:ext cx="8420100" cy="6153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u="sng" dirty="0">
                <a:effectLst/>
              </a:rPr>
              <a:t>Schüleranzahl:</a:t>
            </a:r>
          </a:p>
          <a:p>
            <a:r>
              <a:rPr lang="de-DE" dirty="0"/>
              <a:t>470</a:t>
            </a:r>
          </a:p>
          <a:p>
            <a:endParaRPr lang="de-DE" sz="1800" dirty="0">
              <a:effectLst/>
            </a:endParaRPr>
          </a:p>
          <a:p>
            <a:r>
              <a:rPr lang="de-DE" sz="1800" b="1" u="sng" dirty="0">
                <a:effectLst/>
              </a:rPr>
              <a:t>Zügigkeit:</a:t>
            </a:r>
          </a:p>
          <a:p>
            <a:r>
              <a:rPr lang="de-DE" dirty="0"/>
              <a:t>3</a:t>
            </a:r>
          </a:p>
          <a:p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Größe Kollegium: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42 Regelschulkräfte</a:t>
            </a:r>
            <a:endParaRPr lang="de-DE" b="1" u="sng" dirty="0"/>
          </a:p>
          <a:p>
            <a:r>
              <a:rPr lang="de-DE" b="1" u="sng" dirty="0"/>
              <a:t>Gebundene Ganztagsschule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Ganztag für alle Jahrgänge</a:t>
            </a:r>
          </a:p>
          <a:p>
            <a:r>
              <a:rPr lang="de-DE" dirty="0"/>
              <a:t>Unterrichtsende Montag, Mittwoch, Donnerstag 15.05 Uhr</a:t>
            </a:r>
          </a:p>
          <a:p>
            <a:r>
              <a:rPr lang="de-DE" dirty="0"/>
              <a:t>Unterrichtsende Dienstag 13.15 Uhr</a:t>
            </a:r>
          </a:p>
          <a:p>
            <a:r>
              <a:rPr lang="de-DE" dirty="0"/>
              <a:t>Unterrichtsende Freitag 12.45 Uhr</a:t>
            </a:r>
          </a:p>
          <a:p>
            <a:endParaRPr lang="de-DE" dirty="0"/>
          </a:p>
          <a:p>
            <a:r>
              <a:rPr lang="de-DE" b="1" u="sng" dirty="0" smtClean="0"/>
              <a:t>Mittagsverpflegung</a:t>
            </a:r>
            <a:endParaRPr lang="de-DE" b="1" u="sng" dirty="0"/>
          </a:p>
          <a:p>
            <a:r>
              <a:rPr lang="de-DE" dirty="0"/>
              <a:t>Wird in der Schulmensa </a:t>
            </a:r>
            <a:r>
              <a:rPr lang="de-DE" dirty="0" smtClean="0"/>
              <a:t>vorgehalten;  Bistroverkauf am</a:t>
            </a:r>
          </a:p>
          <a:p>
            <a:r>
              <a:rPr lang="de-DE" dirty="0" smtClean="0"/>
              <a:t>Vormittag</a:t>
            </a:r>
            <a:endParaRPr lang="de-DE" dirty="0"/>
          </a:p>
          <a:p>
            <a:endParaRPr lang="de-DE" sz="1800" dirty="0">
              <a:effectLst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2" name="Bildplatzhalter 9">
            <a:extLst>
              <a:ext uri="{FF2B5EF4-FFF2-40B4-BE49-F238E27FC236}">
                <a16:creationId xmlns:a16="http://schemas.microsoft.com/office/drawing/2014/main" id="{86103CC8-A362-49DF-82BA-BBE6E50E0B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r="11788"/>
          <a:stretch>
            <a:fillRect/>
          </a:stretch>
        </p:blipFill>
        <p:spPr>
          <a:xfrm>
            <a:off x="6206698" y="3717013"/>
            <a:ext cx="2559903" cy="2509584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F32D1E1-38D1-448F-936D-AB2B404A9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5962699" y="1601800"/>
            <a:ext cx="1213177" cy="127573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C273DE-D1A4-4319-A1A6-D6D41109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73627"/>
            <a:ext cx="4739148" cy="501444"/>
          </a:xfrm>
        </p:spPr>
        <p:txBody>
          <a:bodyPr>
            <a:normAutofit/>
          </a:bodyPr>
          <a:lstStyle/>
          <a:p>
            <a:r>
              <a:rPr lang="de-DE" dirty="0"/>
              <a:t>Albert-Einstein-Realschule</a:t>
            </a:r>
          </a:p>
        </p:txBody>
      </p:sp>
      <p:pic>
        <p:nvPicPr>
          <p:cNvPr id="1028" name="Picture 4" descr="e=mc²">
            <a:extLst>
              <a:ext uri="{FF2B5EF4-FFF2-40B4-BE49-F238E27FC236}">
                <a16:creationId xmlns:a16="http://schemas.microsoft.com/office/drawing/2014/main" id="{40054960-9188-49FF-9E2F-DF14B1507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13" y="2761736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3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6A064C-ECCC-4F07-9B7C-8E68B523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F5D183-9B3A-4248-9836-3B25CA46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23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CD8643-3737-469E-9739-2E47357D36BD}"/>
              </a:ext>
            </a:extLst>
          </p:cNvPr>
          <p:cNvSpPr txBox="1"/>
          <p:nvPr/>
        </p:nvSpPr>
        <p:spPr>
          <a:xfrm>
            <a:off x="238125" y="1466850"/>
            <a:ext cx="8420100" cy="453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Betreuungsmöglichkeiten</a:t>
            </a:r>
            <a:r>
              <a:rPr lang="de-DE" b="1" u="sng" dirty="0" smtClean="0"/>
              <a:t>:</a:t>
            </a:r>
          </a:p>
          <a:p>
            <a:endParaRPr lang="de-DE" b="1" u="sng" dirty="0"/>
          </a:p>
          <a:p>
            <a:r>
              <a:rPr lang="de-DE" dirty="0" smtClean="0"/>
              <a:t>Darüber hinaus keine Betreuungsmöglichkeiten</a:t>
            </a:r>
            <a:endParaRPr lang="de-DE" dirty="0"/>
          </a:p>
          <a:p>
            <a:endParaRPr lang="de-DE" b="1" u="sng" dirty="0"/>
          </a:p>
          <a:p>
            <a:r>
              <a:rPr lang="de-DE" b="1" u="sng" dirty="0"/>
              <a:t>Wahlpflichtbereich:</a:t>
            </a:r>
          </a:p>
          <a:p>
            <a:r>
              <a:rPr lang="de-DE" dirty="0"/>
              <a:t>Französisch, Technik, Biologie, Sozialwissenschaften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1" u="sng" dirty="0"/>
              <a:t>Fremdsprachenfolge: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Englisch ab Klasse 5, Französisch als WP- Fach ab Klasse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/>
            </a:r>
            <a:br>
              <a:rPr lang="de-DE" dirty="0"/>
            </a:br>
            <a:r>
              <a:rPr lang="de-DE" b="1" u="sng" dirty="0"/>
              <a:t>Tag der offenen Tür, sonstige Veranstaltungen, Besonderes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/>
              <a:t>30.11.2024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err="1" smtClean="0"/>
              <a:t>Kennenlernnachmittag</a:t>
            </a:r>
            <a:r>
              <a:rPr lang="de-DE" dirty="0" smtClean="0"/>
              <a:t> im </a:t>
            </a:r>
            <a:r>
              <a:rPr lang="de-DE" smtClean="0"/>
              <a:t>Mai 2025</a:t>
            </a:r>
            <a:endParaRPr lang="de-DE" dirty="0"/>
          </a:p>
        </p:txBody>
      </p:sp>
      <p:pic>
        <p:nvPicPr>
          <p:cNvPr id="7" name="Bildplatzhalter 10">
            <a:extLst>
              <a:ext uri="{FF2B5EF4-FFF2-40B4-BE49-F238E27FC236}">
                <a16:creationId xmlns:a16="http://schemas.microsoft.com/office/drawing/2014/main" id="{C9BC4BF8-61FB-4B65-A900-6800598F63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r="9206"/>
          <a:stretch>
            <a:fillRect/>
          </a:stretch>
        </p:blipFill>
        <p:spPr>
          <a:xfrm>
            <a:off x="6352727" y="1466850"/>
            <a:ext cx="2620129" cy="1701622"/>
          </a:xfr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3783CB0-8833-45D9-98B9-92E44FF8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73627"/>
            <a:ext cx="4739148" cy="501444"/>
          </a:xfrm>
        </p:spPr>
        <p:txBody>
          <a:bodyPr>
            <a:normAutofit/>
          </a:bodyPr>
          <a:lstStyle/>
          <a:p>
            <a:r>
              <a:rPr lang="de-DE" dirty="0"/>
              <a:t>Albert-Einstein-Realschule</a:t>
            </a:r>
          </a:p>
        </p:txBody>
      </p:sp>
    </p:spTree>
    <p:extLst>
      <p:ext uri="{BB962C8B-B14F-4D97-AF65-F5344CB8AC3E}">
        <p14:creationId xmlns:p14="http://schemas.microsoft.com/office/powerpoint/2010/main" val="15780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6A064C-ECCC-4F07-9B7C-8E68B523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F5D183-9B3A-4248-9836-3B25CA46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24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CD8643-3737-469E-9739-2E47357D36BD}"/>
              </a:ext>
            </a:extLst>
          </p:cNvPr>
          <p:cNvSpPr txBox="1"/>
          <p:nvPr/>
        </p:nvSpPr>
        <p:spPr>
          <a:xfrm>
            <a:off x="238125" y="1466850"/>
            <a:ext cx="8420100" cy="588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u="sng" dirty="0">
                <a:effectLst/>
              </a:rPr>
              <a:t>Schüleranzahl:</a:t>
            </a:r>
          </a:p>
          <a:p>
            <a:r>
              <a:rPr lang="de-DE" sz="1800" b="0" kern="1200" dirty="0">
                <a:solidFill>
                  <a:schemeClr val="dk1"/>
                </a:solidFill>
                <a:effectLst/>
              </a:rPr>
              <a:t>540</a:t>
            </a:r>
            <a:endParaRPr lang="de-DE" dirty="0"/>
          </a:p>
          <a:p>
            <a:endParaRPr lang="de-DE" sz="1800" dirty="0">
              <a:effectLst/>
            </a:endParaRPr>
          </a:p>
          <a:p>
            <a:r>
              <a:rPr lang="de-DE" sz="1800" b="1" u="sng" dirty="0">
                <a:effectLst/>
              </a:rPr>
              <a:t>Zügigkeit:</a:t>
            </a:r>
          </a:p>
          <a:p>
            <a:r>
              <a:rPr lang="de-DE" dirty="0"/>
              <a:t>3</a:t>
            </a:r>
          </a:p>
          <a:p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Größe Kollegium: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41 Regelschulkräfte</a:t>
            </a:r>
            <a:br>
              <a:rPr lang="de-DE" dirty="0"/>
            </a:b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u="sng" dirty="0"/>
              <a:t>Halbtagsschule: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/>
              <a:t>Unterrichtsende gegen </a:t>
            </a:r>
            <a:r>
              <a:rPr lang="de-DE" dirty="0"/>
              <a:t>13.00 Uhr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I</a:t>
            </a:r>
            <a:r>
              <a:rPr lang="de-DE" sz="1800" b="0" dirty="0" smtClean="0">
                <a:effectLst/>
              </a:rPr>
              <a:t>n </a:t>
            </a:r>
            <a:r>
              <a:rPr lang="de-DE" sz="1800" b="0" dirty="0">
                <a:effectLst/>
              </a:rPr>
              <a:t>den höheren Klassen bis zu</a:t>
            </a:r>
            <a:r>
              <a:rPr lang="de-DE" dirty="0"/>
              <a:t> </a:t>
            </a:r>
            <a:r>
              <a:rPr lang="de-DE" sz="1800" b="0" dirty="0">
                <a:effectLst/>
              </a:rPr>
              <a:t>dreimal in der Woche Nachmittagsunterricht </a:t>
            </a:r>
            <a:br>
              <a:rPr lang="de-DE" sz="1800" b="0" dirty="0">
                <a:effectLst/>
              </a:rPr>
            </a:br>
            <a:r>
              <a:rPr lang="de-DE" sz="1800" b="0" dirty="0">
                <a:effectLst/>
              </a:rPr>
              <a:t>bis 15:00 </a:t>
            </a:r>
            <a:r>
              <a:rPr lang="de-DE" sz="1800" b="0" dirty="0" smtClean="0">
                <a:effectLst/>
              </a:rPr>
              <a:t>Uhr </a:t>
            </a:r>
            <a:endParaRPr lang="de-DE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u="sng" dirty="0"/>
              <a:t>Mittagsverpflegung</a:t>
            </a:r>
          </a:p>
          <a:p>
            <a:r>
              <a:rPr lang="de-DE" dirty="0"/>
              <a:t>Wird in der Mittagsoase des Jugendzentrums in Kooperation mit dem Träger </a:t>
            </a:r>
            <a:br>
              <a:rPr lang="de-DE" dirty="0"/>
            </a:br>
            <a:r>
              <a:rPr lang="de-DE" dirty="0" err="1"/>
              <a:t>ev</a:t>
            </a:r>
            <a:r>
              <a:rPr lang="de-DE" dirty="0"/>
              <a:t>-angel-</a:t>
            </a:r>
            <a:r>
              <a:rPr lang="de-DE" dirty="0" err="1"/>
              <a:t>isch</a:t>
            </a:r>
            <a:r>
              <a:rPr lang="de-DE" dirty="0"/>
              <a:t> gGmbH </a:t>
            </a:r>
            <a:r>
              <a:rPr lang="de-DE" dirty="0" smtClean="0"/>
              <a:t>vorgehalten; daneben Frühstücksangebot am Vormittag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Bildplatzhalter 5">
            <a:extLst>
              <a:ext uri="{FF2B5EF4-FFF2-40B4-BE49-F238E27FC236}">
                <a16:creationId xmlns:a16="http://schemas.microsoft.com/office/drawing/2014/main" id="{52C4A36C-E2D7-4BEB-B855-CED59E61C5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r="24467"/>
          <a:stretch>
            <a:fillRect/>
          </a:stretch>
        </p:blipFill>
        <p:spPr>
          <a:xfrm>
            <a:off x="5496232" y="1592336"/>
            <a:ext cx="2436047" cy="2340906"/>
          </a:xfr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DCA3E4A6-A24F-402A-AFB1-D1C27D48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73627"/>
            <a:ext cx="4739148" cy="501444"/>
          </a:xfrm>
        </p:spPr>
        <p:txBody>
          <a:bodyPr>
            <a:normAutofit fontScale="90000"/>
          </a:bodyPr>
          <a:lstStyle/>
          <a:p>
            <a:r>
              <a:rPr lang="de-DE" dirty="0"/>
              <a:t>Geschwister-Scholl-Realschule</a:t>
            </a:r>
          </a:p>
        </p:txBody>
      </p:sp>
    </p:spTree>
    <p:extLst>
      <p:ext uri="{BB962C8B-B14F-4D97-AF65-F5344CB8AC3E}">
        <p14:creationId xmlns:p14="http://schemas.microsoft.com/office/powerpoint/2010/main" val="3884840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6A064C-ECCC-4F07-9B7C-8E68B523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F5D183-9B3A-4248-9836-3B25CA46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25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CD8643-3737-469E-9739-2E47357D36BD}"/>
              </a:ext>
            </a:extLst>
          </p:cNvPr>
          <p:cNvSpPr txBox="1"/>
          <p:nvPr/>
        </p:nvSpPr>
        <p:spPr>
          <a:xfrm>
            <a:off x="238125" y="1466850"/>
            <a:ext cx="8420100" cy="490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Betreuungsmöglichkeiten:</a:t>
            </a:r>
          </a:p>
          <a:p>
            <a:r>
              <a:rPr lang="de-DE" dirty="0" err="1"/>
              <a:t>Jhg</a:t>
            </a:r>
            <a:r>
              <a:rPr lang="de-DE" dirty="0"/>
              <a:t>. 5 und 6, in Ausnahmefällen </a:t>
            </a:r>
            <a:r>
              <a:rPr lang="de-DE" dirty="0" err="1"/>
              <a:t>Jhg</a:t>
            </a:r>
            <a:r>
              <a:rPr lang="de-DE" dirty="0"/>
              <a:t>.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Hausaufgabenbetreuung bis 15.00 Uhr in </a:t>
            </a:r>
            <a:r>
              <a:rPr lang="de-DE" dirty="0" smtClean="0"/>
              <a:t>Koop. </a:t>
            </a:r>
            <a:r>
              <a:rPr lang="de-DE" dirty="0"/>
              <a:t>mit dem Träger </a:t>
            </a:r>
            <a:r>
              <a:rPr lang="de-DE" dirty="0" err="1" smtClean="0"/>
              <a:t>ev</a:t>
            </a:r>
            <a:r>
              <a:rPr lang="de-DE" dirty="0" smtClean="0"/>
              <a:t>-angel-</a:t>
            </a:r>
            <a:r>
              <a:rPr lang="de-DE" dirty="0" err="1" smtClean="0"/>
              <a:t>isch</a:t>
            </a:r>
            <a:r>
              <a:rPr lang="de-DE" dirty="0" smtClean="0"/>
              <a:t> gGmbH</a:t>
            </a:r>
            <a:endParaRPr lang="de-DE" dirty="0"/>
          </a:p>
          <a:p>
            <a:endParaRPr lang="de-DE" b="1" u="sng" dirty="0" smtClean="0"/>
          </a:p>
          <a:p>
            <a:r>
              <a:rPr lang="de-DE" b="1" u="sng" dirty="0" smtClean="0"/>
              <a:t>Wahlpflichtbereich</a:t>
            </a:r>
            <a:r>
              <a:rPr lang="de-DE" b="1" u="sng" dirty="0"/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effectLst/>
              </a:rPr>
              <a:t>Französisch, Kunst, Biologie, Informatik und </a:t>
            </a:r>
            <a:r>
              <a:rPr lang="de-DE" sz="1800" b="0" dirty="0" smtClean="0">
                <a:effectLst/>
              </a:rPr>
              <a:t>Sozialwissenschaften ab Klasse 7</a:t>
            </a:r>
            <a:r>
              <a:rPr lang="de-DE" sz="1800" b="0" dirty="0">
                <a:effectLst/>
              </a:rPr>
              <a:t/>
            </a:r>
            <a:br>
              <a:rPr lang="de-DE" sz="1800" b="0" dirty="0">
                <a:effectLst/>
              </a:rPr>
            </a:br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 smtClean="0"/>
              <a:t>Fremdsprachenfolge</a:t>
            </a:r>
            <a:r>
              <a:rPr lang="de-DE" b="1" u="sng" dirty="0"/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Englisch ab Klasse 5, Französisch als WP- Fach ab Klasse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Tag der offenen Tür, sonstige Veranstaltungen, Besonderes : 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de-DE" sz="1800" b="0" dirty="0">
                <a:effectLst/>
              </a:rPr>
              <a:t>Tag der offenen Tür: 30.11.2024 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de-DE" sz="1800" b="0" dirty="0">
                <a:effectLst/>
              </a:rPr>
              <a:t>Kennenlerntag der neuen 5er: 24.06.2025 um 15:00 Uhr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de-DE" sz="1800" b="0" dirty="0">
                <a:effectLst/>
              </a:rPr>
              <a:t>Schulfest am 28.06.2025</a:t>
            </a:r>
            <a:endParaRPr lang="de-DE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E6B2C243-BA48-41F4-8606-4C1E318D50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739" r="11739"/>
          <a:stretch>
            <a:fillRect/>
          </a:stretch>
        </p:blipFill>
        <p:spPr>
          <a:xfrm>
            <a:off x="6541383" y="3905787"/>
            <a:ext cx="1973968" cy="193470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BDE0A11F-1402-4133-89F9-904EDC09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73627"/>
            <a:ext cx="4739148" cy="501444"/>
          </a:xfrm>
        </p:spPr>
        <p:txBody>
          <a:bodyPr>
            <a:normAutofit fontScale="90000"/>
          </a:bodyPr>
          <a:lstStyle/>
          <a:p>
            <a:r>
              <a:rPr lang="de-DE" dirty="0"/>
              <a:t>Geschwister-Scholl-Realschule</a:t>
            </a:r>
          </a:p>
        </p:txBody>
      </p:sp>
    </p:spTree>
    <p:extLst>
      <p:ext uri="{BB962C8B-B14F-4D97-AF65-F5344CB8AC3E}">
        <p14:creationId xmlns:p14="http://schemas.microsoft.com/office/powerpoint/2010/main" val="3514860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297" y="373627"/>
            <a:ext cx="4739148" cy="501444"/>
          </a:xfrm>
        </p:spPr>
        <p:txBody>
          <a:bodyPr/>
          <a:lstStyle/>
          <a:p>
            <a:r>
              <a:rPr lang="de-DE" dirty="0"/>
              <a:t>Erftgymnasium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0979A0-DFE7-4B58-A34D-BF48B20DEBCD}"/>
              </a:ext>
            </a:extLst>
          </p:cNvPr>
          <p:cNvSpPr txBox="1"/>
          <p:nvPr/>
        </p:nvSpPr>
        <p:spPr>
          <a:xfrm>
            <a:off x="238125" y="1466850"/>
            <a:ext cx="8420100" cy="5134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u="sng" dirty="0">
                <a:effectLst/>
              </a:rPr>
              <a:t>Schüleranzahl:</a:t>
            </a:r>
          </a:p>
          <a:p>
            <a:r>
              <a:rPr lang="de-DE" sz="1800" b="0" kern="1200" dirty="0">
                <a:solidFill>
                  <a:schemeClr val="dk1"/>
                </a:solidFill>
                <a:effectLst/>
              </a:rPr>
              <a:t>780</a:t>
            </a:r>
            <a:endParaRPr lang="de-DE" dirty="0"/>
          </a:p>
          <a:p>
            <a:endParaRPr lang="de-DE" sz="1800" dirty="0">
              <a:effectLst/>
            </a:endParaRPr>
          </a:p>
          <a:p>
            <a:r>
              <a:rPr lang="de-DE" sz="1800" b="1" u="sng" dirty="0">
                <a:effectLst/>
              </a:rPr>
              <a:t>Zügigkeit:</a:t>
            </a:r>
          </a:p>
          <a:p>
            <a:r>
              <a:rPr lang="de-DE" dirty="0"/>
              <a:t>4</a:t>
            </a:r>
          </a:p>
          <a:p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Größe Kollegium: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70 </a:t>
            </a:r>
            <a:r>
              <a:rPr lang="de-DE" dirty="0" smtClean="0"/>
              <a:t>Regelschulkräfte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</a:endParaRPr>
          </a:p>
          <a:p>
            <a:r>
              <a:rPr lang="de-DE" b="1" u="sng" dirty="0"/>
              <a:t>Halbtagsschule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Unterrichtsende: </a:t>
            </a:r>
            <a:r>
              <a:rPr lang="de-DE" dirty="0" smtClean="0"/>
              <a:t>13:15 Uhr; </a:t>
            </a:r>
            <a:r>
              <a:rPr lang="de-DE" sz="1800" b="0" dirty="0" smtClean="0">
                <a:effectLst/>
              </a:rPr>
              <a:t>einzelne </a:t>
            </a:r>
            <a:r>
              <a:rPr lang="de-DE" sz="1800" b="0" dirty="0">
                <a:effectLst/>
              </a:rPr>
              <a:t>Langtage ab </a:t>
            </a:r>
            <a:r>
              <a:rPr lang="de-DE" sz="1800" b="0" dirty="0" err="1" smtClean="0">
                <a:effectLst/>
              </a:rPr>
              <a:t>Jhg</a:t>
            </a:r>
            <a:r>
              <a:rPr lang="de-DE" sz="1800" b="0" dirty="0" smtClean="0">
                <a:effectLst/>
              </a:rPr>
              <a:t>. </a:t>
            </a:r>
            <a:r>
              <a:rPr lang="de-DE" sz="1800" b="0" dirty="0">
                <a:effectLst/>
              </a:rPr>
              <a:t>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/>
          </a:p>
          <a:p>
            <a:r>
              <a:rPr lang="de-DE" b="1" u="sng" dirty="0"/>
              <a:t>Mittagsverpflegung</a:t>
            </a:r>
          </a:p>
          <a:p>
            <a:r>
              <a:rPr lang="de-DE" dirty="0"/>
              <a:t>Wird in der Schulmensa vorgehalten;  Bistroverkauf am</a:t>
            </a:r>
          </a:p>
          <a:p>
            <a:r>
              <a:rPr lang="de-DE" dirty="0"/>
              <a:t>Vormittag</a:t>
            </a:r>
          </a:p>
          <a:p>
            <a:endParaRPr lang="de-DE" dirty="0"/>
          </a:p>
        </p:txBody>
      </p:sp>
      <p:pic>
        <p:nvPicPr>
          <p:cNvPr id="16386" name="Picture 2" descr="Erftgymnasium Bergheim – ev-angel-isch gGmbH">
            <a:extLst>
              <a:ext uri="{FF2B5EF4-FFF2-40B4-BE49-F238E27FC236}">
                <a16:creationId xmlns:a16="http://schemas.microsoft.com/office/drawing/2014/main" id="{BE515DAA-1329-4CB6-89F2-060DE6CC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54" y="1437072"/>
            <a:ext cx="4092426" cy="170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32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297" y="373627"/>
            <a:ext cx="4739148" cy="501444"/>
          </a:xfrm>
        </p:spPr>
        <p:txBody>
          <a:bodyPr/>
          <a:lstStyle/>
          <a:p>
            <a:r>
              <a:rPr lang="de-DE" dirty="0"/>
              <a:t>Erftgymnasium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029FDD-04A6-4EE3-BA1A-1E07944E595E}"/>
              </a:ext>
            </a:extLst>
          </p:cNvPr>
          <p:cNvSpPr txBox="1"/>
          <p:nvPr/>
        </p:nvSpPr>
        <p:spPr>
          <a:xfrm>
            <a:off x="238125" y="1466850"/>
            <a:ext cx="8420100" cy="522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Betreuungsmöglichkeiten</a:t>
            </a:r>
            <a:r>
              <a:rPr lang="de-DE" b="1" u="sng" dirty="0" smtClean="0"/>
              <a:t>:</a:t>
            </a:r>
          </a:p>
          <a:p>
            <a:r>
              <a:rPr lang="de-DE" dirty="0" smtClean="0"/>
              <a:t>Pädagogische Übermittagsbetreuung und freiwillige Angebote nach Wahl v. </a:t>
            </a:r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/>
              <a:t>Montag </a:t>
            </a:r>
            <a:r>
              <a:rPr lang="de-DE" dirty="0"/>
              <a:t>bis </a:t>
            </a:r>
            <a:r>
              <a:rPr lang="de-DE" dirty="0" smtClean="0"/>
              <a:t>Freitag bis </a:t>
            </a:r>
            <a:r>
              <a:rPr lang="de-DE" dirty="0"/>
              <a:t>16 Uhr </a:t>
            </a:r>
            <a:r>
              <a:rPr lang="de-DE" dirty="0" smtClean="0"/>
              <a:t>in Zusammenarbeit Schule und dem Träger </a:t>
            </a:r>
            <a:r>
              <a:rPr lang="de-DE" dirty="0" err="1" smtClean="0"/>
              <a:t>ev</a:t>
            </a:r>
            <a:r>
              <a:rPr lang="de-DE" dirty="0" smtClean="0"/>
              <a:t>-angel-</a:t>
            </a:r>
            <a:r>
              <a:rPr lang="de-DE" dirty="0" err="1" smtClean="0"/>
              <a:t>isch</a:t>
            </a:r>
            <a:r>
              <a:rPr lang="de-DE" dirty="0" smtClean="0"/>
              <a:t> </a:t>
            </a:r>
            <a:r>
              <a:rPr lang="de-DE" dirty="0"/>
              <a:t>gGmbH</a:t>
            </a:r>
          </a:p>
          <a:p>
            <a:endParaRPr lang="de-DE" b="1" u="sng" dirty="0"/>
          </a:p>
          <a:p>
            <a:r>
              <a:rPr lang="de-DE" b="1" u="sng" dirty="0"/>
              <a:t>Wahlpflichtbereich: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effectLst/>
              </a:rPr>
              <a:t>Geschichte/ Englisch bilingual, Spanisch ab Kl. 9,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effectLst/>
              </a:rPr>
              <a:t>Biologie/ Chemie, Physik/ Technik, Informatik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Fremdsprachenfolge: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Englisch ab Kl. </a:t>
            </a:r>
            <a:r>
              <a:rPr lang="de-DE" dirty="0" smtClean="0"/>
              <a:t>5; Französisch </a:t>
            </a:r>
            <a:r>
              <a:rPr lang="de-DE" dirty="0"/>
              <a:t>oder Latein ab Kl. 7</a:t>
            </a:r>
            <a:br>
              <a:rPr lang="de-DE" dirty="0"/>
            </a:br>
            <a:r>
              <a:rPr lang="de-DE" dirty="0"/>
              <a:t>auf Wunsch Spanisch ab Kl. 9, </a:t>
            </a:r>
            <a:r>
              <a:rPr lang="de-DE" dirty="0" smtClean="0"/>
              <a:t>Latein </a:t>
            </a:r>
            <a:r>
              <a:rPr lang="de-DE" dirty="0"/>
              <a:t>oder Spanisch ab </a:t>
            </a:r>
            <a:r>
              <a:rPr lang="de-DE" dirty="0" err="1"/>
              <a:t>Jhg</a:t>
            </a:r>
            <a:r>
              <a:rPr lang="de-DE" dirty="0"/>
              <a:t>. EF </a:t>
            </a:r>
            <a:endParaRPr lang="de-DE" b="1" u="sng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 smtClean="0"/>
              <a:t>Tag der offenen Tür, sonstige Veranstaltungen, Besonderes : 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de-DE" sz="1800" b="0" dirty="0" smtClean="0">
                <a:effectLst/>
              </a:rPr>
              <a:t>Tag </a:t>
            </a:r>
            <a:r>
              <a:rPr lang="de-DE" sz="1800" b="0" dirty="0">
                <a:effectLst/>
              </a:rPr>
              <a:t>der offenen Tür / Schulfest: 07.12.2024</a:t>
            </a:r>
          </a:p>
          <a:p>
            <a:pPr>
              <a:spcAft>
                <a:spcPts val="800"/>
              </a:spcAft>
            </a:pPr>
            <a:r>
              <a:rPr lang="de-DE" dirty="0"/>
              <a:t>-     Elterninformationsabend Jahrgang 4: 14.11.2024</a:t>
            </a:r>
            <a:endParaRPr lang="de-DE" sz="1800" b="0" dirty="0">
              <a:effectLst/>
            </a:endParaRPr>
          </a:p>
          <a:p>
            <a:endParaRPr lang="de-DE" dirty="0"/>
          </a:p>
        </p:txBody>
      </p:sp>
      <p:pic>
        <p:nvPicPr>
          <p:cNvPr id="17410" name="Picture 2" descr="Schülervertretung Erftgymnasium | Bergheim">
            <a:extLst>
              <a:ext uri="{FF2B5EF4-FFF2-40B4-BE49-F238E27FC236}">
                <a16:creationId xmlns:a16="http://schemas.microsoft.com/office/drawing/2014/main" id="{47C78102-3F9D-4BB5-BA18-87081401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99" y="2694039"/>
            <a:ext cx="2721302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98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297" y="373627"/>
            <a:ext cx="4739148" cy="501444"/>
          </a:xfrm>
        </p:spPr>
        <p:txBody>
          <a:bodyPr/>
          <a:lstStyle/>
          <a:p>
            <a:r>
              <a:rPr lang="de-DE" dirty="0"/>
              <a:t>Gutenberg-Gymnasium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8E0D522-CB27-4F40-8722-6D8C75AB90DC}"/>
              </a:ext>
            </a:extLst>
          </p:cNvPr>
          <p:cNvSpPr txBox="1"/>
          <p:nvPr/>
        </p:nvSpPr>
        <p:spPr>
          <a:xfrm>
            <a:off x="238125" y="1466850"/>
            <a:ext cx="8420100" cy="537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u="sng" dirty="0">
                <a:effectLst/>
              </a:rPr>
              <a:t>Schüleranzahl:</a:t>
            </a:r>
          </a:p>
          <a:p>
            <a:r>
              <a:rPr lang="de-DE" sz="1800" b="0" kern="1200" dirty="0">
                <a:solidFill>
                  <a:schemeClr val="dk1"/>
                </a:solidFill>
                <a:effectLst/>
              </a:rPr>
              <a:t>903</a:t>
            </a:r>
            <a:endParaRPr lang="de-DE" dirty="0"/>
          </a:p>
          <a:p>
            <a:endParaRPr lang="de-DE" sz="1800" dirty="0">
              <a:effectLst/>
            </a:endParaRPr>
          </a:p>
          <a:p>
            <a:r>
              <a:rPr lang="de-DE" sz="1800" b="1" u="sng" dirty="0">
                <a:effectLst/>
              </a:rPr>
              <a:t>Zügigkeit:</a:t>
            </a:r>
          </a:p>
          <a:p>
            <a:r>
              <a:rPr lang="de-DE" dirty="0"/>
              <a:t>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Größe Kollegium: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65 Regelschulkräfte</a:t>
            </a:r>
          </a:p>
          <a:p>
            <a:r>
              <a:rPr lang="de-DE" b="1" u="sng" dirty="0" smtClean="0"/>
              <a:t>Halbtagsschule:</a:t>
            </a:r>
          </a:p>
          <a:p>
            <a:r>
              <a:rPr lang="de-DE" dirty="0"/>
              <a:t>Unterrichtsende: </a:t>
            </a:r>
            <a:r>
              <a:rPr lang="de-DE" dirty="0" smtClean="0"/>
              <a:t>13:15 </a:t>
            </a:r>
            <a:r>
              <a:rPr lang="de-DE" dirty="0"/>
              <a:t>Uhr; einzelne </a:t>
            </a:r>
            <a:r>
              <a:rPr lang="de-DE" dirty="0" err="1"/>
              <a:t>Langtage</a:t>
            </a:r>
            <a:r>
              <a:rPr lang="de-DE" dirty="0"/>
              <a:t> </a:t>
            </a:r>
            <a:r>
              <a:rPr lang="de-DE" dirty="0" smtClean="0"/>
              <a:t>in den oberen Jahrgängen</a:t>
            </a:r>
            <a:endParaRPr lang="de-DE" dirty="0"/>
          </a:p>
          <a:p>
            <a:endParaRPr lang="de-DE" b="1" u="sng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 smtClean="0"/>
              <a:t>Betreuungsmöglichkeiten</a:t>
            </a:r>
            <a:r>
              <a:rPr lang="de-DE" b="1" u="sng" dirty="0"/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Pädagogische Übermittagsbetreuung in </a:t>
            </a:r>
            <a:r>
              <a:rPr lang="de-DE" dirty="0" smtClean="0"/>
              <a:t>der Sekundarstufe </a:t>
            </a:r>
            <a:r>
              <a:rPr lang="de-DE" dirty="0"/>
              <a:t>I </a:t>
            </a:r>
            <a:r>
              <a:rPr lang="de-DE" dirty="0" smtClean="0"/>
              <a:t>durch Schule</a:t>
            </a:r>
            <a:endParaRPr lang="de-DE" u="sng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/>
              <a:t>Durchführung </a:t>
            </a:r>
            <a:r>
              <a:rPr lang="de-DE" dirty="0"/>
              <a:t>von</a:t>
            </a:r>
            <a:r>
              <a:rPr lang="de-DE" sz="1800" b="0" dirty="0">
                <a:effectLst/>
              </a:rPr>
              <a:t> externen </a:t>
            </a:r>
            <a:r>
              <a:rPr lang="de-DE" sz="1800" b="0" dirty="0" smtClean="0">
                <a:effectLst/>
              </a:rPr>
              <a:t>Betreuer*innen</a:t>
            </a:r>
            <a:r>
              <a:rPr lang="de-DE" sz="1800" b="0" dirty="0">
                <a:effectLst/>
              </a:rPr>
              <a:t>, Lehrkräften und Schülerinnen und Schülern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 smtClean="0">
                <a:effectLst/>
              </a:rPr>
              <a:t>Montag </a:t>
            </a:r>
            <a:r>
              <a:rPr lang="de-DE" sz="1800" b="0" dirty="0">
                <a:effectLst/>
              </a:rPr>
              <a:t>- Donnerstag 13.30 Uhr bis 16.00 </a:t>
            </a:r>
            <a:r>
              <a:rPr lang="de-DE" sz="1800" b="0" dirty="0" smtClean="0">
                <a:effectLst/>
              </a:rPr>
              <a:t>Uhr, Freitag 13.30 Uhr bis 15.00 Uhr</a:t>
            </a:r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   </a:t>
            </a:r>
            <a:r>
              <a:rPr lang="de-DE" dirty="0" smtClean="0"/>
              <a:t>                         </a:t>
            </a:r>
            <a:endParaRPr lang="de-DE" sz="1800" b="0" dirty="0">
              <a:effectLst/>
            </a:endParaRPr>
          </a:p>
          <a:p>
            <a:endParaRPr lang="de-D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E6D790-8F8A-46BA-B0E7-8196E9E0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44" y="1582310"/>
            <a:ext cx="2192022" cy="219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40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297" y="373627"/>
            <a:ext cx="4739148" cy="501444"/>
          </a:xfrm>
        </p:spPr>
        <p:txBody>
          <a:bodyPr/>
          <a:lstStyle/>
          <a:p>
            <a:r>
              <a:rPr lang="de-DE" dirty="0"/>
              <a:t>Gutenberg-Gymnasium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2FDCD27-D9DE-4B99-80F4-FBB2D1FD814A}"/>
              </a:ext>
            </a:extLst>
          </p:cNvPr>
          <p:cNvSpPr txBox="1"/>
          <p:nvPr/>
        </p:nvSpPr>
        <p:spPr>
          <a:xfrm>
            <a:off x="238125" y="1466850"/>
            <a:ext cx="8419492" cy="617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Mittagsverpflegung</a:t>
            </a:r>
          </a:p>
          <a:p>
            <a:r>
              <a:rPr lang="de-DE" dirty="0"/>
              <a:t>Wird in der Schulmensa vorgehalten;  Bistroverkauf am</a:t>
            </a:r>
          </a:p>
          <a:p>
            <a:r>
              <a:rPr lang="de-DE" dirty="0"/>
              <a:t>Vormittag</a:t>
            </a:r>
          </a:p>
          <a:p>
            <a:endParaRPr lang="de-DE" b="1" u="sng" dirty="0"/>
          </a:p>
          <a:p>
            <a:endParaRPr lang="de-DE" b="1" u="sng" dirty="0" smtClean="0"/>
          </a:p>
          <a:p>
            <a:r>
              <a:rPr lang="de-DE" b="1" u="sng" dirty="0" smtClean="0"/>
              <a:t>Wahlpflichtbereich</a:t>
            </a:r>
            <a:r>
              <a:rPr lang="de-DE" b="1" u="sng" dirty="0"/>
              <a:t>:</a:t>
            </a:r>
          </a:p>
          <a:p>
            <a:r>
              <a:rPr lang="de-DE" dirty="0"/>
              <a:t>A</a:t>
            </a:r>
            <a:r>
              <a:rPr lang="de-DE" sz="1800" b="0" dirty="0" smtClean="0">
                <a:effectLst/>
              </a:rPr>
              <a:t>b </a:t>
            </a:r>
            <a:r>
              <a:rPr lang="de-DE" sz="1800" b="0" dirty="0">
                <a:effectLst/>
              </a:rPr>
              <a:t>der </a:t>
            </a:r>
            <a:r>
              <a:rPr lang="de-DE" sz="1800" b="0" dirty="0" err="1">
                <a:effectLst/>
              </a:rPr>
              <a:t>Jhgst</a:t>
            </a:r>
            <a:r>
              <a:rPr lang="de-DE" sz="1800" b="0" dirty="0">
                <a:effectLst/>
              </a:rPr>
              <a:t>. 9 besteht die Wahl zwischen den Fächern </a:t>
            </a:r>
            <a:r>
              <a:rPr lang="de-DE" sz="1800" b="0" dirty="0" err="1">
                <a:effectLst/>
              </a:rPr>
              <a:t>NaWi</a:t>
            </a:r>
            <a:r>
              <a:rPr lang="de-DE" sz="1800" b="0" dirty="0">
                <a:effectLst/>
              </a:rPr>
              <a:t> (Naturwissenschaften), Informatik, Spanisch, Erdkunde/Geschichte + Englisch bilingual und Darstellendes Spiel</a:t>
            </a:r>
          </a:p>
          <a:p>
            <a:endParaRPr lang="de-DE" sz="1800" b="0" dirty="0"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/>
              <a:t>Fremdsprachenfolge: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Englisch ab Klasse 5                                                              </a:t>
            </a:r>
            <a:br>
              <a:rPr lang="de-DE" dirty="0"/>
            </a:br>
            <a:r>
              <a:rPr lang="de-DE" dirty="0"/>
              <a:t>Latein oder Französisch ab Klasse 7</a:t>
            </a:r>
            <a:br>
              <a:rPr lang="de-DE" dirty="0"/>
            </a:br>
            <a:r>
              <a:rPr lang="de-DE" dirty="0"/>
              <a:t>Spanisch ab Klasse </a:t>
            </a:r>
            <a:r>
              <a:rPr lang="de-DE" dirty="0" smtClean="0"/>
              <a:t>9, Spanisch </a:t>
            </a:r>
            <a:r>
              <a:rPr lang="de-DE" dirty="0"/>
              <a:t>und Italienisch ab EF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 smtClean="0"/>
              <a:t>Tag </a:t>
            </a:r>
            <a:r>
              <a:rPr lang="de-DE" b="1" u="sng" dirty="0"/>
              <a:t>der offenen Tür, sonstige Veranstaltungen, Besonderes : </a:t>
            </a:r>
          </a:p>
          <a:p>
            <a:pPr>
              <a:spcAft>
                <a:spcPts val="800"/>
              </a:spcAft>
            </a:pPr>
            <a:r>
              <a:rPr lang="de-DE" sz="1800" b="0" dirty="0">
                <a:effectLst/>
              </a:rPr>
              <a:t>Tag der offenen Tür: 16. November 2024 </a:t>
            </a:r>
          </a:p>
          <a:p>
            <a:pPr>
              <a:spcAft>
                <a:spcPts val="800"/>
              </a:spcAft>
            </a:pPr>
            <a:r>
              <a:rPr lang="de-DE" dirty="0"/>
              <a:t>Elterninformationsabend: 7</a:t>
            </a:r>
            <a:r>
              <a:rPr lang="de-DE" sz="1800" b="0" dirty="0">
                <a:effectLst/>
              </a:rPr>
              <a:t>. November </a:t>
            </a:r>
            <a:r>
              <a:rPr lang="de-DE" dirty="0"/>
              <a:t>2024</a:t>
            </a:r>
            <a:endParaRPr lang="de-DE" sz="1800" b="0" dirty="0">
              <a:effectLst/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de-DE" sz="1800" b="0" dirty="0">
              <a:effectLst/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de-DE" sz="1800" b="0" dirty="0">
              <a:effectLst/>
            </a:endParaRPr>
          </a:p>
          <a:p>
            <a:endParaRPr lang="de-DE" dirty="0"/>
          </a:p>
        </p:txBody>
      </p:sp>
      <p:pic>
        <p:nvPicPr>
          <p:cNvPr id="7" name="Picture 2" descr="Bergheim: Gutenberg-Gymnasium feiert 50-jähriges Bestehen - Rundschau Online">
            <a:extLst>
              <a:ext uri="{FF2B5EF4-FFF2-40B4-BE49-F238E27FC236}">
                <a16:creationId xmlns:a16="http://schemas.microsoft.com/office/drawing/2014/main" id="{AB8CA568-210A-4C5B-87DB-8BFEFED37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23" y="1536969"/>
            <a:ext cx="2903091" cy="14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77410"/>
            <a:ext cx="7886700" cy="621815"/>
          </a:xfrm>
        </p:spPr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79375"/>
            <a:ext cx="7886700" cy="4344769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+mn-lt"/>
              </a:rPr>
              <a:t>Schulstandorte und Schulformen in Bergheim</a:t>
            </a:r>
          </a:p>
          <a:p>
            <a:r>
              <a:rPr lang="de-DE" sz="2000" dirty="0" smtClean="0">
                <a:latin typeface="+mn-lt"/>
              </a:rPr>
              <a:t>Übergang von der Grundschule in die weiterführende Schule</a:t>
            </a:r>
          </a:p>
          <a:p>
            <a:r>
              <a:rPr lang="de-DE" sz="2000" dirty="0" smtClean="0">
                <a:latin typeface="+mn-lt"/>
              </a:rPr>
              <a:t>Allgemeine Informationen zu den Anmeldeverfahren und Aufnahmeverfahren</a:t>
            </a:r>
          </a:p>
          <a:p>
            <a:r>
              <a:rPr lang="de-DE" sz="2000" dirty="0" smtClean="0">
                <a:latin typeface="+mn-lt"/>
              </a:rPr>
              <a:t>Abschlüsse/Schulsystem in NRW</a:t>
            </a:r>
          </a:p>
          <a:p>
            <a:r>
              <a:rPr lang="de-DE" sz="2000" dirty="0" smtClean="0">
                <a:latin typeface="+mn-lt"/>
              </a:rPr>
              <a:t>Kurzer Blick in die einzelnen Bergheimer Schulen</a:t>
            </a:r>
          </a:p>
          <a:p>
            <a:r>
              <a:rPr lang="de-DE" sz="2000" dirty="0" smtClean="0">
                <a:latin typeface="+mn-lt"/>
              </a:rPr>
              <a:t>Schülerfahrkosten</a:t>
            </a:r>
          </a:p>
          <a:p>
            <a:r>
              <a:rPr lang="de-DE" sz="2000" dirty="0" smtClean="0">
                <a:latin typeface="+mn-lt"/>
              </a:rPr>
              <a:t>Bildung und Teilhabe</a:t>
            </a:r>
          </a:p>
          <a:p>
            <a:r>
              <a:rPr lang="de-DE" sz="2000" dirty="0" smtClean="0">
                <a:latin typeface="+mn-lt"/>
              </a:rPr>
              <a:t>Schulsozialarbeit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899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                     Haben Sie Fragen ?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42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1178" y="0"/>
            <a:ext cx="7886700" cy="1325563"/>
          </a:xfrm>
        </p:spPr>
        <p:txBody>
          <a:bodyPr/>
          <a:lstStyle/>
          <a:p>
            <a:r>
              <a:rPr lang="de-DE" dirty="0" smtClean="0"/>
              <a:t>Schülerfahrkosten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28650" y="1643974"/>
            <a:ext cx="7886700" cy="4168996"/>
          </a:xfrm>
        </p:spPr>
        <p:txBody>
          <a:bodyPr>
            <a:noAutofit/>
          </a:bodyPr>
          <a:lstStyle/>
          <a:p>
            <a:r>
              <a:rPr lang="de-DE" sz="1800" dirty="0" smtClean="0">
                <a:latin typeface="+mn-lt"/>
              </a:rPr>
              <a:t>In NRW gilt das </a:t>
            </a:r>
            <a:r>
              <a:rPr lang="de-DE" sz="1800" b="1" u="sng" dirty="0" smtClean="0">
                <a:latin typeface="+mn-lt"/>
              </a:rPr>
              <a:t>Schulträgerprinzip</a:t>
            </a:r>
            <a:r>
              <a:rPr lang="de-DE" sz="1800" dirty="0" smtClean="0">
                <a:latin typeface="+mn-lt"/>
              </a:rPr>
              <a:t>, das heißt, der Antrag auf Fahrkostenerstattung ist unabhängig vom Wohnsitz beim Schulträger der besuchten Schule zu stellen</a:t>
            </a:r>
          </a:p>
          <a:p>
            <a:r>
              <a:rPr lang="de-DE" sz="1800" dirty="0" smtClean="0">
                <a:latin typeface="+mn-lt"/>
              </a:rPr>
              <a:t>Keine Beförderungspflicht; nur Kostenerstattungspflicht durch den Schulträger bei Erfüllung der Anspruchsvoraussetzung</a:t>
            </a:r>
          </a:p>
          <a:p>
            <a:r>
              <a:rPr lang="de-DE" sz="1800" u="sng" dirty="0" smtClean="0">
                <a:latin typeface="+mn-lt"/>
              </a:rPr>
              <a:t>Anspruchsvoraussetzungen</a:t>
            </a:r>
            <a:r>
              <a:rPr lang="de-DE" sz="1800" dirty="0" smtClean="0"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de-DE" sz="1800" dirty="0" smtClean="0">
                <a:latin typeface="+mn-lt"/>
              </a:rPr>
              <a:t>    </a:t>
            </a:r>
            <a:r>
              <a:rPr lang="de-DE" sz="1800" u="sng" dirty="0" smtClean="0">
                <a:latin typeface="+mn-lt"/>
              </a:rPr>
              <a:t>Maßgeblich</a:t>
            </a:r>
            <a:r>
              <a:rPr lang="de-DE" sz="1800" dirty="0" smtClean="0">
                <a:latin typeface="+mn-lt"/>
              </a:rPr>
              <a:t>: der kürzeste Fußweg zwischen Wohnung und Schule in der     </a:t>
            </a:r>
          </a:p>
          <a:p>
            <a:pPr marL="0" indent="0">
              <a:buNone/>
            </a:pPr>
            <a:r>
              <a:rPr lang="de-DE" sz="1800" dirty="0" smtClean="0">
                <a:latin typeface="+mn-lt"/>
              </a:rPr>
              <a:t>    einfachen Entfernung muss</a:t>
            </a:r>
          </a:p>
          <a:p>
            <a:r>
              <a:rPr lang="de-DE" sz="1800" dirty="0" smtClean="0">
                <a:latin typeface="+mn-lt"/>
              </a:rPr>
              <a:t>in der Sekundarstufe I  mehr als 3,5 km </a:t>
            </a:r>
          </a:p>
          <a:p>
            <a:r>
              <a:rPr lang="de-DE" sz="1800" dirty="0" smtClean="0">
                <a:latin typeface="+mn-lt"/>
              </a:rPr>
              <a:t>in der Sekundarstufe II mehr als 5 km</a:t>
            </a:r>
          </a:p>
          <a:p>
            <a:pPr marL="0" indent="0">
              <a:buNone/>
            </a:pPr>
            <a:r>
              <a:rPr lang="de-DE" sz="1800" dirty="0">
                <a:latin typeface="+mn-lt"/>
              </a:rPr>
              <a:t> </a:t>
            </a:r>
            <a:r>
              <a:rPr lang="de-DE" sz="1800" dirty="0" smtClean="0">
                <a:latin typeface="+mn-lt"/>
              </a:rPr>
              <a:t>   betragen</a:t>
            </a:r>
          </a:p>
          <a:p>
            <a:endParaRPr lang="de-DE" sz="1800" dirty="0" smtClean="0">
              <a:latin typeface="+mn-lt"/>
            </a:endParaRPr>
          </a:p>
          <a:p>
            <a:r>
              <a:rPr lang="de-DE" sz="1800" dirty="0" smtClean="0">
                <a:latin typeface="+mn-lt"/>
              </a:rPr>
              <a:t>Anträge werden im Schulsekretariat ausgegeben</a:t>
            </a:r>
          </a:p>
          <a:p>
            <a:r>
              <a:rPr lang="de-DE" sz="1800" dirty="0" smtClean="0">
                <a:latin typeface="+mn-lt"/>
              </a:rPr>
              <a:t>Gesetzliche Grundlage: Schülerfahrkostenverordnung NRW</a:t>
            </a:r>
            <a:endParaRPr lang="de-DE" sz="1800" dirty="0"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73BE-73E6-4D4C-B673-4546493F4AF9}" type="datetime1">
              <a:rPr lang="de-DE" smtClean="0"/>
              <a:t>09.10.2024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31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7525" y="1805351"/>
            <a:ext cx="8108950" cy="4818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u="sng" dirty="0">
                <a:latin typeface="+mn-lt"/>
                <a:ea typeface="+mn-ea"/>
                <a:cs typeface="+mn-cs"/>
              </a:rPr>
              <a:t>Finanzielle Unterstützung für Teilhabe am sozialen und kulturellen Leben für Kinder und Jugendliche </a:t>
            </a:r>
            <a:r>
              <a:rPr lang="de-DE" sz="1800" u="sng" dirty="0">
                <a:latin typeface="+mn-lt"/>
              </a:rPr>
              <a:t>:</a:t>
            </a:r>
            <a:br>
              <a:rPr lang="de-DE" sz="1800" u="sng" dirty="0">
                <a:latin typeface="+mn-lt"/>
              </a:rPr>
            </a:br>
            <a:endParaRPr lang="de-DE" sz="1800" u="sng" dirty="0">
              <a:latin typeface="+mn-lt"/>
            </a:endParaRPr>
          </a:p>
          <a:p>
            <a:pPr>
              <a:buFontTx/>
              <a:buChar char="-"/>
            </a:pPr>
            <a:r>
              <a:rPr lang="de-DE" sz="1800" dirty="0">
                <a:latin typeface="+mn-lt"/>
              </a:rPr>
              <a:t>Ausflüge, </a:t>
            </a:r>
          </a:p>
          <a:p>
            <a:pPr>
              <a:buFontTx/>
              <a:buChar char="-"/>
            </a:pPr>
            <a:r>
              <a:rPr lang="de-DE" sz="1800" dirty="0" smtClean="0">
                <a:latin typeface="+mn-lt"/>
              </a:rPr>
              <a:t>Schulbeförderungskosten,</a:t>
            </a:r>
            <a:endParaRPr lang="de-DE" sz="1800" dirty="0">
              <a:latin typeface="+mn-lt"/>
            </a:endParaRPr>
          </a:p>
          <a:p>
            <a:pPr>
              <a:buFontTx/>
              <a:buChar char="-"/>
            </a:pPr>
            <a:r>
              <a:rPr lang="de-DE" sz="1800" dirty="0">
                <a:latin typeface="+mn-lt"/>
              </a:rPr>
              <a:t>Schulbedarf, </a:t>
            </a:r>
          </a:p>
          <a:p>
            <a:pPr>
              <a:buFontTx/>
              <a:buChar char="-"/>
            </a:pPr>
            <a:r>
              <a:rPr lang="de-DE" sz="1800" dirty="0">
                <a:latin typeface="+mn-lt"/>
              </a:rPr>
              <a:t>Mittagsverpflegung, </a:t>
            </a:r>
          </a:p>
          <a:p>
            <a:pPr>
              <a:buFontTx/>
              <a:buChar char="-"/>
            </a:pPr>
            <a:r>
              <a:rPr lang="de-DE" sz="1800" dirty="0">
                <a:latin typeface="+mn-lt"/>
              </a:rPr>
              <a:t>Klassenfahrten, </a:t>
            </a:r>
          </a:p>
          <a:p>
            <a:pPr>
              <a:buFontTx/>
              <a:buChar char="-"/>
            </a:pPr>
            <a:r>
              <a:rPr lang="de-DE" sz="1800" dirty="0" smtClean="0">
                <a:latin typeface="+mn-lt"/>
              </a:rPr>
              <a:t>Lernförderung,</a:t>
            </a:r>
            <a:endParaRPr lang="de-DE" sz="1800" dirty="0">
              <a:latin typeface="+mn-lt"/>
            </a:endParaRPr>
          </a:p>
          <a:p>
            <a:pPr>
              <a:buFontTx/>
              <a:buChar char="-"/>
            </a:pPr>
            <a:r>
              <a:rPr lang="de-DE" sz="1800" dirty="0" err="1">
                <a:latin typeface="+mn-lt"/>
              </a:rPr>
              <a:t>etc</a:t>
            </a:r>
            <a:r>
              <a:rPr lang="de-DE" sz="1800" dirty="0">
                <a:latin typeface="+mn-lt"/>
              </a:rPr>
              <a:t> …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C5FF39F-8599-49BF-9431-B8AD36759D6F}"/>
              </a:ext>
            </a:extLst>
          </p:cNvPr>
          <p:cNvSpPr txBox="1">
            <a:spLocks/>
          </p:cNvSpPr>
          <p:nvPr/>
        </p:nvSpPr>
        <p:spPr>
          <a:xfrm>
            <a:off x="334297" y="373627"/>
            <a:ext cx="4739148" cy="50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124D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Bildung und Teilhabe</a:t>
            </a:r>
          </a:p>
        </p:txBody>
      </p:sp>
    </p:spTree>
    <p:extLst>
      <p:ext uri="{BB962C8B-B14F-4D97-AF65-F5344CB8AC3E}">
        <p14:creationId xmlns:p14="http://schemas.microsoft.com/office/powerpoint/2010/main" val="4013828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7210" y="1412240"/>
            <a:ext cx="8058150" cy="5072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900" b="1" u="sng" dirty="0">
                <a:latin typeface="+mn-lt"/>
              </a:rPr>
              <a:t>Anträge zu stellen bei: </a:t>
            </a:r>
            <a:r>
              <a:rPr lang="de-DE" sz="1900" u="sng" dirty="0">
                <a:latin typeface="+mn-lt"/>
              </a:rPr>
              <a:t/>
            </a:r>
            <a:br>
              <a:rPr lang="de-DE" sz="1900" u="sng" dirty="0">
                <a:latin typeface="+mn-lt"/>
              </a:rPr>
            </a:br>
            <a:endParaRPr lang="de-DE" sz="1900" u="sng" dirty="0">
              <a:latin typeface="+mn-lt"/>
            </a:endParaRPr>
          </a:p>
          <a:p>
            <a:pPr marL="0" indent="0">
              <a:buNone/>
            </a:pPr>
            <a:r>
              <a:rPr lang="de-DE" sz="1900" dirty="0">
                <a:latin typeface="+mn-lt"/>
              </a:rPr>
              <a:t>Job Center</a:t>
            </a:r>
          </a:p>
          <a:p>
            <a:pPr lvl="1">
              <a:buFontTx/>
              <a:buChar char="-"/>
            </a:pPr>
            <a:r>
              <a:rPr lang="de-DE" sz="1900" dirty="0" smtClean="0">
                <a:latin typeface="+mn-lt"/>
              </a:rPr>
              <a:t>bei </a:t>
            </a:r>
            <a:r>
              <a:rPr lang="de-DE" sz="1900" dirty="0">
                <a:latin typeface="+mn-lt"/>
              </a:rPr>
              <a:t>Bezug von SGB II ( Arbeitslosen- und Sozialgeld)</a:t>
            </a:r>
          </a:p>
          <a:p>
            <a:pPr lvl="1">
              <a:buFontTx/>
              <a:buChar char="-"/>
            </a:pPr>
            <a:endParaRPr lang="de-DE" sz="1900" dirty="0"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de-DE" sz="1900" dirty="0">
                <a:latin typeface="+mn-lt"/>
              </a:rPr>
              <a:t>Sozialamt Stadt Bergheim</a:t>
            </a:r>
          </a:p>
          <a:p>
            <a:pPr lvl="1">
              <a:buFontTx/>
              <a:buChar char="-"/>
            </a:pPr>
            <a:r>
              <a:rPr lang="de-DE" sz="1900" dirty="0" smtClean="0">
                <a:latin typeface="+mn-lt"/>
              </a:rPr>
              <a:t>bei Bezug </a:t>
            </a:r>
            <a:r>
              <a:rPr lang="de-DE" sz="1900" dirty="0">
                <a:latin typeface="+mn-lt"/>
              </a:rPr>
              <a:t>von SGB XII (Sozialhilfe)</a:t>
            </a:r>
          </a:p>
          <a:p>
            <a:pPr lvl="1">
              <a:buFontTx/>
              <a:buChar char="-"/>
            </a:pPr>
            <a:endParaRPr lang="de-DE" sz="1900" dirty="0">
              <a:latin typeface="+mn-lt"/>
            </a:endParaRP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de-DE" sz="1900" dirty="0">
                <a:latin typeface="+mn-lt"/>
              </a:rPr>
              <a:t>Ausländeramt Stadt Bergheim</a:t>
            </a:r>
          </a:p>
          <a:p>
            <a:pPr lvl="1">
              <a:buFontTx/>
              <a:buChar char="-"/>
            </a:pPr>
            <a:r>
              <a:rPr lang="de-DE" sz="1900" dirty="0" smtClean="0">
                <a:latin typeface="+mn-lt"/>
              </a:rPr>
              <a:t>bei </a:t>
            </a:r>
            <a:r>
              <a:rPr lang="de-DE" sz="1900" dirty="0">
                <a:latin typeface="+mn-lt"/>
              </a:rPr>
              <a:t>Bezug von </a:t>
            </a:r>
            <a:r>
              <a:rPr lang="de-DE" sz="1900" dirty="0" err="1">
                <a:latin typeface="+mn-lt"/>
              </a:rPr>
              <a:t>Asylbl</a:t>
            </a:r>
            <a:r>
              <a:rPr lang="de-DE" sz="1900" dirty="0">
                <a:latin typeface="+mn-lt"/>
              </a:rPr>
              <a:t> ( Asylbewerberleistungen)</a:t>
            </a:r>
          </a:p>
          <a:p>
            <a:pPr lvl="1">
              <a:buFontTx/>
              <a:buChar char="-"/>
            </a:pPr>
            <a:endParaRPr lang="de-DE" sz="1900" dirty="0">
              <a:latin typeface="+mn-lt"/>
            </a:endParaRP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de-DE" sz="1900" dirty="0">
                <a:latin typeface="+mn-lt"/>
              </a:rPr>
              <a:t>Wohngeldamt </a:t>
            </a:r>
            <a:r>
              <a:rPr lang="de-DE" sz="1900" dirty="0" smtClean="0">
                <a:latin typeface="+mn-lt"/>
              </a:rPr>
              <a:t>Rhein-Erft-Kreis</a:t>
            </a:r>
            <a:endParaRPr lang="de-DE" sz="1900" dirty="0">
              <a:latin typeface="+mn-lt"/>
            </a:endParaRPr>
          </a:p>
          <a:p>
            <a:pPr lvl="1">
              <a:buFontTx/>
              <a:buChar char="-"/>
            </a:pPr>
            <a:r>
              <a:rPr lang="de-DE" sz="1900" dirty="0">
                <a:latin typeface="+mn-lt"/>
              </a:rPr>
              <a:t>b</a:t>
            </a:r>
            <a:r>
              <a:rPr lang="de-DE" sz="1900" dirty="0" smtClean="0">
                <a:latin typeface="+mn-lt"/>
              </a:rPr>
              <a:t>ei Bezug </a:t>
            </a:r>
            <a:r>
              <a:rPr lang="de-DE" sz="1900" dirty="0">
                <a:latin typeface="+mn-lt"/>
              </a:rPr>
              <a:t>von Wohngeld</a:t>
            </a:r>
          </a:p>
          <a:p>
            <a:pPr lvl="1">
              <a:buFontTx/>
              <a:buChar char="-"/>
            </a:pPr>
            <a:endParaRPr lang="de-DE" sz="1900" dirty="0">
              <a:latin typeface="+mn-lt"/>
            </a:endParaRP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de-DE" sz="1900" dirty="0">
                <a:latin typeface="+mn-lt"/>
              </a:rPr>
              <a:t>Sozialamt Rhein-Erft-Kreis</a:t>
            </a:r>
          </a:p>
          <a:p>
            <a:pPr lvl="1">
              <a:buFontTx/>
              <a:buChar char="-"/>
            </a:pPr>
            <a:r>
              <a:rPr lang="de-DE" sz="1900" dirty="0" smtClean="0">
                <a:latin typeface="+mn-lt"/>
              </a:rPr>
              <a:t>bei </a:t>
            </a:r>
            <a:r>
              <a:rPr lang="de-DE" sz="1900" dirty="0">
                <a:latin typeface="+mn-lt"/>
              </a:rPr>
              <a:t>Bezug von Kinderzuschlag</a:t>
            </a:r>
          </a:p>
          <a:p>
            <a:pPr>
              <a:buFontTx/>
              <a:buChar char="-"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C5FF39F-8599-49BF-9431-B8AD36759D6F}"/>
              </a:ext>
            </a:extLst>
          </p:cNvPr>
          <p:cNvSpPr txBox="1">
            <a:spLocks/>
          </p:cNvSpPr>
          <p:nvPr/>
        </p:nvSpPr>
        <p:spPr>
          <a:xfrm>
            <a:off x="334297" y="373627"/>
            <a:ext cx="4739148" cy="50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124D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Bildung und Teilhabe</a:t>
            </a:r>
          </a:p>
        </p:txBody>
      </p:sp>
    </p:spTree>
    <p:extLst>
      <p:ext uri="{BB962C8B-B14F-4D97-AF65-F5344CB8AC3E}">
        <p14:creationId xmlns:p14="http://schemas.microsoft.com/office/powerpoint/2010/main" val="422397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                     Haben Sie Fragen ?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707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8592" y="2647717"/>
            <a:ext cx="5048795" cy="1215626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A4C9C"/>
                </a:solidFill>
              </a:rPr>
              <a:t>Soziale Arbeit in den Schulen der Kreisstadt Bergheim</a:t>
            </a:r>
            <a:br>
              <a:rPr lang="de-DE" dirty="0">
                <a:solidFill>
                  <a:srgbClr val="0A4C9C"/>
                </a:solidFill>
              </a:rPr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4063443"/>
            <a:ext cx="2960774" cy="20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15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73BE-73E6-4D4C-B673-4546493F4AF9}" type="datetime1">
              <a:rPr lang="de-DE" smtClean="0"/>
              <a:t>09.10.2024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36</a:t>
            </a:fld>
            <a:endParaRPr lang="de-DE"/>
          </a:p>
        </p:txBody>
      </p:sp>
      <p:sp>
        <p:nvSpPr>
          <p:cNvPr id="4" name="Datumsplatzhalter 1"/>
          <p:cNvSpPr txBox="1">
            <a:spLocks/>
          </p:cNvSpPr>
          <p:nvPr/>
        </p:nvSpPr>
        <p:spPr>
          <a:xfrm>
            <a:off x="628650" y="65392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173BE-73E6-4D4C-B673-4546493F4AF9}" type="datetime1">
              <a:rPr lang="de-DE" smtClean="0"/>
              <a:pPr/>
              <a:t>09.10.2024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457950" y="65392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D7828-B466-4B1D-8E22-9A6A146E6A10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Datumsplatzhalter 1"/>
          <p:cNvSpPr txBox="1">
            <a:spLocks/>
          </p:cNvSpPr>
          <p:nvPr/>
        </p:nvSpPr>
        <p:spPr>
          <a:xfrm>
            <a:off x="628650" y="65392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6457950" y="65392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8" name="Ellipse 7"/>
          <p:cNvSpPr/>
          <p:nvPr/>
        </p:nvSpPr>
        <p:spPr>
          <a:xfrm>
            <a:off x="3545001" y="2578533"/>
            <a:ext cx="2204906" cy="230769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27485" y="3174577"/>
            <a:ext cx="1299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Junger Mensch/Familie</a:t>
            </a: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03742" y="2075716"/>
            <a:ext cx="2117483" cy="2083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034586" y="2832198"/>
            <a:ext cx="3036289" cy="3057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570350" y="3495203"/>
            <a:ext cx="2214113" cy="20943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 rot="19938060">
            <a:off x="2591576" y="4581643"/>
            <a:ext cx="180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Jugend-sozialarbeit</a:t>
            </a:r>
          </a:p>
        </p:txBody>
      </p:sp>
      <p:sp>
        <p:nvSpPr>
          <p:cNvPr id="14" name="Textfeld 13"/>
          <p:cNvSpPr txBox="1"/>
          <p:nvPr/>
        </p:nvSpPr>
        <p:spPr>
          <a:xfrm rot="19719476">
            <a:off x="5453466" y="2218319"/>
            <a:ext cx="118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Schule</a:t>
            </a:r>
          </a:p>
        </p:txBody>
      </p:sp>
      <p:sp>
        <p:nvSpPr>
          <p:cNvPr id="15" name="Textfeld 14"/>
          <p:cNvSpPr txBox="1"/>
          <p:nvPr/>
        </p:nvSpPr>
        <p:spPr>
          <a:xfrm rot="1679063">
            <a:off x="2163422" y="2442771"/>
            <a:ext cx="249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Schul-</a:t>
            </a:r>
          </a:p>
          <a:p>
            <a:r>
              <a:rPr lang="de-DE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sozialarbeit</a:t>
            </a:r>
            <a:endParaRPr lang="de-DE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0519" y="1525432"/>
            <a:ext cx="21906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Sozialpädagogische Angebote am Lern- und Lebensort Schule </a:t>
            </a:r>
          </a:p>
          <a:p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(§ 13a Abs.1 SGB VIII + BASS 21-13 Nr.6 + </a:t>
            </a:r>
            <a:r>
              <a:rPr lang="de-DE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SchulG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§ 1+2)</a:t>
            </a:r>
          </a:p>
          <a:p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245487" y="4360960"/>
            <a:ext cx="2467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Sozialpädagogische Hilfen zum Ausgleich sozialer Benachteiligungen oder individueller Beeinträchtigungen 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(§13 Abs.1 SGB VIII)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002294" y="4927740"/>
            <a:ext cx="310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Enge Kooperation von Jugendhilfe und Schule!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86499" y="1333920"/>
            <a:ext cx="274320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Komplexität und Vielfalt der Lebensanforderungen -&gt;	gestiegene Erziehungsanforderungen 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522" y="2118526"/>
            <a:ext cx="1996788" cy="2083013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88B7F7B0-3A39-428F-8756-10CA5707F253}"/>
              </a:ext>
            </a:extLst>
          </p:cNvPr>
          <p:cNvSpPr txBox="1">
            <a:spLocks/>
          </p:cNvSpPr>
          <p:nvPr/>
        </p:nvSpPr>
        <p:spPr>
          <a:xfrm>
            <a:off x="334297" y="373627"/>
            <a:ext cx="4739148" cy="5014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124D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Schulsozialarbeit</a:t>
            </a:r>
          </a:p>
        </p:txBody>
      </p:sp>
    </p:spTree>
    <p:extLst>
      <p:ext uri="{BB962C8B-B14F-4D97-AF65-F5344CB8AC3E}">
        <p14:creationId xmlns:p14="http://schemas.microsoft.com/office/powerpoint/2010/main" val="333918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73BE-73E6-4D4C-B673-4546493F4AF9}" type="datetime1">
              <a:rPr lang="de-DE" smtClean="0"/>
              <a:t>09.10.2024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37</a:t>
            </a:fld>
            <a:endParaRPr lang="de-DE"/>
          </a:p>
        </p:txBody>
      </p:sp>
      <p:sp>
        <p:nvSpPr>
          <p:cNvPr id="4" name="Datumsplatzhalter 1"/>
          <p:cNvSpPr txBox="1">
            <a:spLocks/>
          </p:cNvSpPr>
          <p:nvPr/>
        </p:nvSpPr>
        <p:spPr>
          <a:xfrm>
            <a:off x="628650" y="65392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173BE-73E6-4D4C-B673-4546493F4AF9}" type="datetime1">
              <a:rPr lang="de-DE" smtClean="0"/>
              <a:pPr/>
              <a:t>09.10.2024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457950" y="65392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D7828-B466-4B1D-8E22-9A6A146E6A10}" type="slidenum">
              <a:rPr lang="de-DE" smtClean="0"/>
              <a:pPr/>
              <a:t>37</a:t>
            </a:fld>
            <a:endParaRPr lang="de-DE"/>
          </a:p>
        </p:txBody>
      </p:sp>
      <p:graphicFrame>
        <p:nvGraphicFramePr>
          <p:cNvPr id="6" name="Diagramm 5"/>
          <p:cNvGraphicFramePr/>
          <p:nvPr/>
        </p:nvGraphicFramePr>
        <p:xfrm>
          <a:off x="3019425" y="2181226"/>
          <a:ext cx="3286125" cy="252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33424" y="2132053"/>
            <a:ext cx="21621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MPT Integration</a:t>
            </a:r>
          </a:p>
          <a:p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(Multiprofessionelles Team)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23936" y="1287284"/>
            <a:ext cx="158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Lehrkräfte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1487" y="4751023"/>
            <a:ext cx="301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Sonderpädagog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*innen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00048" y="3381910"/>
            <a:ext cx="282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Sozialpädagog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*innen Schuleingangsphase 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de-DE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SoPhas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33424" y="5472106"/>
            <a:ext cx="315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Schulbegleitung/</a:t>
            </a: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Integrationshelfer*innen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981698" y="5079402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MPT Inklusion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600825" y="2453003"/>
            <a:ext cx="254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Alltagshelfer*innen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686050" y="1552323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Schulleitung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457951" y="4059019"/>
            <a:ext cx="283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MPT im GL </a:t>
            </a:r>
          </a:p>
          <a:p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(Gemeinsamen Lernen)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953123" y="1769288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Schulsozialarbeit </a:t>
            </a: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(Land)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052886" y="5117288"/>
            <a:ext cx="17954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BerEbs</a:t>
            </a: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(Berufseinstiegs-begleitung)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015036" y="5853564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Beratungslehrkräfte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33897" y="1347869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Schulsozialarbeit</a:t>
            </a:r>
          </a:p>
          <a:p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(Kommune)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962775" y="3135034"/>
            <a:ext cx="196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Päd. Personal im Ganztag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E892D200-6A27-4A8D-AB8F-16545C518881}"/>
              </a:ext>
            </a:extLst>
          </p:cNvPr>
          <p:cNvSpPr txBox="1">
            <a:spLocks/>
          </p:cNvSpPr>
          <p:nvPr/>
        </p:nvSpPr>
        <p:spPr>
          <a:xfrm>
            <a:off x="334297" y="373627"/>
            <a:ext cx="4739148" cy="5014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124D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Schulsozialarbeit</a:t>
            </a:r>
          </a:p>
        </p:txBody>
      </p:sp>
    </p:spTree>
    <p:extLst>
      <p:ext uri="{BB962C8B-B14F-4D97-AF65-F5344CB8AC3E}">
        <p14:creationId xmlns:p14="http://schemas.microsoft.com/office/powerpoint/2010/main" val="3913264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73BE-73E6-4D4C-B673-4546493F4AF9}" type="datetime1">
              <a:rPr lang="de-DE" smtClean="0"/>
              <a:t>09.10.2024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38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28650" y="1376169"/>
            <a:ext cx="7896225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de-DE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Einzelförderung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von </a:t>
            </a: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Schüler*innen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unterrichtsunterstützende Maßnahmen mit dem Ziel der	Selbstwertstärkung, Stärkung der Konzentrationsfähigkeit, 	Einüben sozialer Kompetenzen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Einzelberatung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von </a:t>
            </a: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Schüler*innen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 vielfältigen individuellen Fragestellungen und/oder 	persönlichen Krisen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Soziale Gruppenangebote 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Beratung und Unterstützung von Lehrkräften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C42AAC5-B18B-4116-9708-FBC57DB7B7FF}"/>
              </a:ext>
            </a:extLst>
          </p:cNvPr>
          <p:cNvSpPr txBox="1">
            <a:spLocks/>
          </p:cNvSpPr>
          <p:nvPr/>
        </p:nvSpPr>
        <p:spPr>
          <a:xfrm>
            <a:off x="334296" y="338488"/>
            <a:ext cx="6371304" cy="5014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124D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leistet kommunale Schulsozialarbeit?</a:t>
            </a:r>
          </a:p>
        </p:txBody>
      </p:sp>
    </p:spTree>
    <p:extLst>
      <p:ext uri="{BB962C8B-B14F-4D97-AF65-F5344CB8AC3E}">
        <p14:creationId xmlns:p14="http://schemas.microsoft.com/office/powerpoint/2010/main" val="2549669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73BE-73E6-4D4C-B673-4546493F4AF9}" type="datetime1">
              <a:rPr lang="de-DE" smtClean="0"/>
              <a:t>09.10.2024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39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28650" y="1674259"/>
            <a:ext cx="7886700" cy="421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Beratung und Unterstützung von Eltern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Erziehungs- und Entwicklungsfragen/ schulischen Angelegenheiten / Antragsverfahren (</a:t>
            </a:r>
            <a:r>
              <a:rPr lang="de-D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 ggf. </a:t>
            </a: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Weiterempfehlung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andere Institutionen und Kooperationspartner: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Erziehungs- und Familienberatung</a:t>
            </a:r>
          </a:p>
          <a:p>
            <a:pPr marL="1143000" lvl="2" indent="-2286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Allgemeiner Sozialer Dienst (ASD)</a:t>
            </a:r>
            <a:endParaRPr lang="de-DE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lvl="2" indent="-2286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Kinderärzte / Sozialpsychiatrisches Zentrum (SPZ)</a:t>
            </a: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Schulpsychologische Beratungsstelle</a:t>
            </a: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Sozialräumliche Anlaufstellen (bspw. Quartiersbüros)</a:t>
            </a:r>
          </a:p>
          <a:p>
            <a:pPr marL="1143000" lvl="2" indent="-2286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u.a.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AA9C1E-0131-4FBC-BB34-733A9F60DF25}"/>
              </a:ext>
            </a:extLst>
          </p:cNvPr>
          <p:cNvSpPr txBox="1">
            <a:spLocks/>
          </p:cNvSpPr>
          <p:nvPr/>
        </p:nvSpPr>
        <p:spPr>
          <a:xfrm>
            <a:off x="334296" y="338488"/>
            <a:ext cx="6371304" cy="5014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124D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leistet kommunale Schulsozialarbeit?</a:t>
            </a:r>
          </a:p>
        </p:txBody>
      </p:sp>
    </p:spTree>
    <p:extLst>
      <p:ext uri="{BB962C8B-B14F-4D97-AF65-F5344CB8AC3E}">
        <p14:creationId xmlns:p14="http://schemas.microsoft.com/office/powerpoint/2010/main" val="1335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ADC0DBC-6C27-4A95-8628-B5464E70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00" y="1223281"/>
            <a:ext cx="4675988" cy="533281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556993" y="2396705"/>
            <a:ext cx="15870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Albert-Einstein-</a:t>
            </a:r>
          </a:p>
          <a:p>
            <a:pPr algn="ctr"/>
            <a:r>
              <a:rPr lang="de-DE" sz="1600" b="1" dirty="0">
                <a:solidFill>
                  <a:srgbClr val="FF0000"/>
                </a:solidFill>
              </a:rPr>
              <a:t>Realschule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02698" y="3891777"/>
            <a:ext cx="18413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Geschwister-Scholl-</a:t>
            </a:r>
          </a:p>
          <a:p>
            <a:pPr algn="ctr"/>
            <a:r>
              <a:rPr lang="de-DE" sz="1600" b="1" dirty="0">
                <a:solidFill>
                  <a:srgbClr val="FF0000"/>
                </a:solidFill>
              </a:rPr>
              <a:t>Realschule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3020" y="4184119"/>
            <a:ext cx="16581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Gutenberg-Gymnasium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020" y="5111860"/>
            <a:ext cx="196876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Erich Kästner-Schule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020" y="3262683"/>
            <a:ext cx="18042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Erftgymnasium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556992" y="5479181"/>
            <a:ext cx="158700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Gesamtschule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2B67B17-866A-4B78-8B53-0C15A3FB25BE}"/>
              </a:ext>
            </a:extLst>
          </p:cNvPr>
          <p:cNvCxnSpPr>
            <a:cxnSpLocks/>
            <a:stCxn id="29" idx="6"/>
            <a:endCxn id="7" idx="1"/>
          </p:cNvCxnSpPr>
          <p:nvPr/>
        </p:nvCxnSpPr>
        <p:spPr>
          <a:xfrm>
            <a:off x="5566410" y="2535208"/>
            <a:ext cx="1990583" cy="1538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9682F326-9162-48D2-99DB-C33F641DBF3B}"/>
              </a:ext>
            </a:extLst>
          </p:cNvPr>
          <p:cNvSpPr/>
          <p:nvPr/>
        </p:nvSpPr>
        <p:spPr>
          <a:xfrm>
            <a:off x="5490210" y="2495029"/>
            <a:ext cx="76200" cy="803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962BCAC-EF44-4131-9558-2A8A5B049EE7}"/>
              </a:ext>
            </a:extLst>
          </p:cNvPr>
          <p:cNvSpPr/>
          <p:nvPr/>
        </p:nvSpPr>
        <p:spPr>
          <a:xfrm>
            <a:off x="3659071" y="4211989"/>
            <a:ext cx="76200" cy="803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3A8BDAF-7167-4F37-973C-68C6CEA8707D}"/>
              </a:ext>
            </a:extLst>
          </p:cNvPr>
          <p:cNvSpPr/>
          <p:nvPr/>
        </p:nvSpPr>
        <p:spPr>
          <a:xfrm>
            <a:off x="3276821" y="4708768"/>
            <a:ext cx="76200" cy="803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3EC46FE-9AE1-4632-9FD1-9135E728FA85}"/>
              </a:ext>
            </a:extLst>
          </p:cNvPr>
          <p:cNvSpPr/>
          <p:nvPr/>
        </p:nvSpPr>
        <p:spPr>
          <a:xfrm>
            <a:off x="3409140" y="4676487"/>
            <a:ext cx="76200" cy="803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EA667CF-FA28-41D0-A6FA-9BDA3CAC9F6E}"/>
              </a:ext>
            </a:extLst>
          </p:cNvPr>
          <p:cNvSpPr/>
          <p:nvPr/>
        </p:nvSpPr>
        <p:spPr>
          <a:xfrm>
            <a:off x="3561115" y="4636308"/>
            <a:ext cx="76200" cy="803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8D9F7F7-692C-40F7-9449-3F8A5D0F5FF9}"/>
              </a:ext>
            </a:extLst>
          </p:cNvPr>
          <p:cNvSpPr/>
          <p:nvPr/>
        </p:nvSpPr>
        <p:spPr>
          <a:xfrm>
            <a:off x="5783146" y="5926489"/>
            <a:ext cx="76200" cy="803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98C616AE-0B91-48B9-B024-BD7202ED82FC}"/>
              </a:ext>
            </a:extLst>
          </p:cNvPr>
          <p:cNvCxnSpPr>
            <a:cxnSpLocks/>
            <a:stCxn id="34" idx="6"/>
            <a:endCxn id="8" idx="1"/>
          </p:cNvCxnSpPr>
          <p:nvPr/>
        </p:nvCxnSpPr>
        <p:spPr>
          <a:xfrm flipV="1">
            <a:off x="3637315" y="4184165"/>
            <a:ext cx="3665383" cy="4923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D15290BF-2153-4DAE-BC6F-AB15550F55C5}"/>
              </a:ext>
            </a:extLst>
          </p:cNvPr>
          <p:cNvCxnSpPr>
            <a:cxnSpLocks/>
            <a:stCxn id="35" idx="6"/>
            <a:endCxn id="12" idx="1"/>
          </p:cNvCxnSpPr>
          <p:nvPr/>
        </p:nvCxnSpPr>
        <p:spPr>
          <a:xfrm flipV="1">
            <a:off x="5859346" y="5648458"/>
            <a:ext cx="1697646" cy="3182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37152E0E-1956-48B8-A799-49421403D84D}"/>
              </a:ext>
            </a:extLst>
          </p:cNvPr>
          <p:cNvCxnSpPr>
            <a:cxnSpLocks/>
            <a:stCxn id="9" idx="3"/>
            <a:endCxn id="33" idx="1"/>
          </p:cNvCxnSpPr>
          <p:nvPr/>
        </p:nvCxnSpPr>
        <p:spPr>
          <a:xfrm>
            <a:off x="1691145" y="4476507"/>
            <a:ext cx="1729154" cy="2117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7A34B390-2586-420C-800B-CEA42DD121C9}"/>
              </a:ext>
            </a:extLst>
          </p:cNvPr>
          <p:cNvCxnSpPr>
            <a:cxnSpLocks/>
            <a:stCxn id="10" idx="3"/>
            <a:endCxn id="32" idx="3"/>
          </p:cNvCxnSpPr>
          <p:nvPr/>
        </p:nvCxnSpPr>
        <p:spPr>
          <a:xfrm flipV="1">
            <a:off x="2001781" y="4777357"/>
            <a:ext cx="1286199" cy="50378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78780F0E-C78C-4C53-976D-5858F06B820B}"/>
              </a:ext>
            </a:extLst>
          </p:cNvPr>
          <p:cNvCxnSpPr>
            <a:cxnSpLocks/>
            <a:stCxn id="11" idx="3"/>
            <a:endCxn id="31" idx="2"/>
          </p:cNvCxnSpPr>
          <p:nvPr/>
        </p:nvCxnSpPr>
        <p:spPr>
          <a:xfrm>
            <a:off x="1837291" y="3431960"/>
            <a:ext cx="1821780" cy="82020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tel 1">
            <a:extLst>
              <a:ext uri="{FF2B5EF4-FFF2-40B4-BE49-F238E27FC236}">
                <a16:creationId xmlns:a16="http://schemas.microsoft.com/office/drawing/2014/main" id="{B7AF58EC-D439-42AC-8A47-345DA359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73627"/>
            <a:ext cx="4739148" cy="501444"/>
          </a:xfrm>
        </p:spPr>
        <p:txBody>
          <a:bodyPr>
            <a:normAutofit/>
          </a:bodyPr>
          <a:lstStyle/>
          <a:p>
            <a:r>
              <a:rPr lang="de-DE" dirty="0" smtClean="0"/>
              <a:t>Schulstandorte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055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73BE-73E6-4D4C-B673-4546493F4AF9}" type="datetime1">
              <a:rPr lang="de-DE" smtClean="0"/>
              <a:t>09.10.2024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40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990600" y="1971675"/>
            <a:ext cx="7353300" cy="203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Schulsozialarbeit</a:t>
            </a:r>
          </a:p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freiwilliges Angebot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vertraulich (unterliegt der Schweigepflicht)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kostenlos</a:t>
            </a:r>
          </a:p>
        </p:txBody>
      </p:sp>
    </p:spTree>
    <p:extLst>
      <p:ext uri="{BB962C8B-B14F-4D97-AF65-F5344CB8AC3E}">
        <p14:creationId xmlns:p14="http://schemas.microsoft.com/office/powerpoint/2010/main" val="2421227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73BE-73E6-4D4C-B673-4546493F4AF9}" type="datetime1">
              <a:rPr lang="de-DE" smtClean="0"/>
              <a:t>09.10.2024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41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28650" y="1865553"/>
            <a:ext cx="207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Albert Einstein Realschule:</a:t>
            </a:r>
            <a:r>
              <a:rPr lang="de-DE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Frau Lück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8650" y="4095045"/>
            <a:ext cx="2612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Geschwister Scholl Realschule</a:t>
            </a:r>
            <a:r>
              <a:rPr lang="de-DE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br>
              <a:rPr lang="de-DE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Herr Vasovic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792903" y="1865553"/>
            <a:ext cx="2190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Erich Kästner Schule</a:t>
            </a:r>
            <a:r>
              <a:rPr lang="de-DE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br>
              <a:rPr lang="de-DE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Herr Völkle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792903" y="4048879"/>
            <a:ext cx="2190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Gesamtschule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Frau Konietzny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86744" y="4048879"/>
            <a:ext cx="2228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Gutenberg-gymnasium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N.N.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259610" y="1866302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Erftgymnasium</a:t>
            </a: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b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Herr Braun</a:t>
            </a:r>
          </a:p>
        </p:txBody>
      </p:sp>
    </p:spTree>
    <p:extLst>
      <p:ext uri="{BB962C8B-B14F-4D97-AF65-F5344CB8AC3E}">
        <p14:creationId xmlns:p14="http://schemas.microsoft.com/office/powerpoint/2010/main" val="1178807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                     Haben Sie Fragen ?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782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CB5F7B4-D818-414E-AE45-2606075CB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94479" y="2240388"/>
            <a:ext cx="5878401" cy="37386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A4C9C"/>
                </a:solidFill>
              </a:rPr>
              <a:t>Vielen Dank für Ihre Aufmerksamkeit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5770" y="4800600"/>
            <a:ext cx="7886700" cy="149341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rgbClr val="124D9C"/>
                </a:solidFill>
              </a:rPr>
              <a:t>Quellenangaben:</a:t>
            </a:r>
            <a:endParaRPr lang="de-DE" sz="1800" dirty="0">
              <a:solidFill>
                <a:srgbClr val="0A4C9C"/>
              </a:solidFill>
            </a:endParaRPr>
          </a:p>
          <a:p>
            <a:pPr marL="214313" indent="-214313"/>
            <a:r>
              <a:rPr lang="de-DE" sz="1400" dirty="0">
                <a:hlinkClick r:id="rId4"/>
              </a:rPr>
              <a:t>www.TIm-online.nrw.de</a:t>
            </a:r>
            <a:endParaRPr lang="de-DE" sz="1400" dirty="0"/>
          </a:p>
          <a:p>
            <a:pPr marL="214313" indent="-214313"/>
            <a:r>
              <a:rPr lang="de-DE" sz="1400" dirty="0">
                <a:hlinkClick r:id="rId5"/>
              </a:rPr>
              <a:t>www.schulministerium.nrw</a:t>
            </a:r>
            <a:endParaRPr lang="de-DE" sz="1400" dirty="0"/>
          </a:p>
          <a:p>
            <a:pPr marL="214313" indent="-214313"/>
            <a:r>
              <a:rPr lang="de-DE" sz="1400" dirty="0">
                <a:hlinkClick r:id="rId6"/>
              </a:rPr>
              <a:t>www.bass.schul-welt.de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A6A2-DF53-45E2-A91D-D319608DB436}" type="datetime1">
              <a:rPr lang="de-DE" smtClean="0"/>
              <a:t>09.10.2024</a:t>
            </a:fld>
            <a:endParaRPr lang="de-DE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57950" y="6539233"/>
            <a:ext cx="2057400" cy="365125"/>
          </a:xfrm>
        </p:spPr>
        <p:txBody>
          <a:bodyPr/>
          <a:lstStyle/>
          <a:p>
            <a:fld id="{BC9D7828-B466-4B1D-8E22-9A6A146E6A10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82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F0F2F0-A3DD-483A-B6CF-CFE90B5B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87B4A5-0992-4D6B-9D6A-0FC6DE0D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5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8ECDB4B-BFB0-4BCC-8B06-A29F7D59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96" y="360045"/>
            <a:ext cx="5895053" cy="501444"/>
          </a:xfrm>
        </p:spPr>
        <p:txBody>
          <a:bodyPr>
            <a:normAutofit/>
          </a:bodyPr>
          <a:lstStyle/>
          <a:p>
            <a:r>
              <a:rPr lang="de-DE" dirty="0"/>
              <a:t>Schulformen in Bergheim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A797E3-FEC5-42D4-907F-4D22BE19AB5D}"/>
              </a:ext>
            </a:extLst>
          </p:cNvPr>
          <p:cNvSpPr txBox="1"/>
          <p:nvPr/>
        </p:nvSpPr>
        <p:spPr>
          <a:xfrm>
            <a:off x="549376" y="1614662"/>
            <a:ext cx="8314404" cy="608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DE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Hauptschule</a:t>
            </a:r>
            <a:r>
              <a:rPr lang="de-DE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lnSpc>
                <a:spcPct val="115000"/>
              </a:lnSpc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Vermittlung von Grundlagen der allgemeinen Bildung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Vermittlung von Kompetenzen in der Lebensplanung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Vermittlung von berufsorientierenden Kompetenzen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Förderung von praktischen Fähigkeiten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Qualifizierung für eine berufliche Ausbildung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DE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Realschule: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Vermittlung einer erweiterten allgemeinen Bildung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Förderung des Interesses an theoretischen Zusammenhängen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Vermittlung von berufsorientierenden Kompetenzen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Qualifizierung für eine berufliche Ausbildung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de-DE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de-DE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29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AC01-9BC4-4910-86CF-03D42D5E886B}" type="datetime1">
              <a:rPr lang="de-DE" smtClean="0"/>
              <a:t>09.10.2024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t>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8650" y="1605277"/>
            <a:ext cx="5894439" cy="448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DE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Gesamtschule: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 des längeren gemeinsamen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Lernens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Laufbahnentscheidung bleiben möglichst lange offen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Kernpunkte der anderen Schulformen können vermittelt werden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de-DE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Gymnasium: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Vermittlung einer vertieften allgemeinen Bildung, die zur Aufnahme eines Hochschulstudiums befähigt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Qualifizierung für eine berufliche Ausbildung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Befähigung zur Auseinandersetzung mit komplexen Problemstellungen und Anleitung zu abstrahierendem, analysierendem und kritischem Denken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DD33C07-FE9A-47CD-BE8B-A77658A9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96" y="360045"/>
            <a:ext cx="5895053" cy="501444"/>
          </a:xfrm>
        </p:spPr>
        <p:txBody>
          <a:bodyPr>
            <a:normAutofit/>
          </a:bodyPr>
          <a:lstStyle/>
          <a:p>
            <a:r>
              <a:rPr lang="de-DE" dirty="0"/>
              <a:t>Schulformen in Bergheim</a:t>
            </a:r>
          </a:p>
        </p:txBody>
      </p:sp>
    </p:spTree>
    <p:extLst>
      <p:ext uri="{BB962C8B-B14F-4D97-AF65-F5344CB8AC3E}">
        <p14:creationId xmlns:p14="http://schemas.microsoft.com/office/powerpoint/2010/main" val="65438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296" y="561323"/>
            <a:ext cx="5895053" cy="501444"/>
          </a:xfrm>
        </p:spPr>
        <p:txBody>
          <a:bodyPr>
            <a:normAutofit fontScale="90000"/>
          </a:bodyPr>
          <a:lstStyle/>
          <a:p>
            <a:r>
              <a:rPr lang="de-DE" dirty="0"/>
              <a:t>Übergang aus den Grundschulen in die weiterführenden Schulen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AC5534-558E-4B22-8806-D9DCD96814FF}"/>
              </a:ext>
            </a:extLst>
          </p:cNvPr>
          <p:cNvSpPr txBox="1"/>
          <p:nvPr/>
        </p:nvSpPr>
        <p:spPr>
          <a:xfrm>
            <a:off x="628649" y="1730567"/>
            <a:ext cx="8239125" cy="4936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Tx/>
              <a:buChar char="-"/>
            </a:pP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Empfehlung 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für die weitere </a:t>
            </a: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Schullaufbahn 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durch die Grundschulen mit dem Halbjahreszeugnis der 4ten Klasse </a:t>
            </a:r>
          </a:p>
          <a:p>
            <a:pPr lvl="0">
              <a:lnSpc>
                <a:spcPct val="115000"/>
              </a:lnSpc>
            </a:pP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      </a:t>
            </a: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115000"/>
              </a:lnSpc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>
              <a:lnSpc>
                <a:spcPct val="115000"/>
              </a:lnSpc>
              <a:buFontTx/>
              <a:buChar char="-"/>
            </a:pP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Empfehlung 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soll bei der Wahl der richtigen Schulform </a:t>
            </a: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helfen</a:t>
            </a:r>
          </a:p>
          <a:p>
            <a:pPr marL="285750" lvl="0" indent="-285750">
              <a:lnSpc>
                <a:spcPct val="115000"/>
              </a:lnSpc>
              <a:buFontTx/>
              <a:buChar char="-"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115000"/>
              </a:lnSpc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>
              <a:lnSpc>
                <a:spcPct val="115000"/>
              </a:lnSpc>
              <a:buFontTx/>
              <a:buChar char="-"/>
            </a:pP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Empfehlung 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ist eine reine Hilfestellung der Grundschule und in NRW nicht </a:t>
            </a: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bindend</a:t>
            </a:r>
          </a:p>
          <a:p>
            <a:pPr lvl="0">
              <a:lnSpc>
                <a:spcPct val="115000"/>
              </a:lnSpc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115000"/>
              </a:lnSpc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Elternwille 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vorrangig vor </a:t>
            </a: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Empfehlung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de-D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37ABAFA-65B9-4C5C-A1FF-376909C27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424388" y="4688731"/>
            <a:ext cx="2090962" cy="1850501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A4E87370-0C0E-4D29-AE13-5C1E4644869A}"/>
              </a:ext>
            </a:extLst>
          </p:cNvPr>
          <p:cNvSpPr/>
          <p:nvPr/>
        </p:nvSpPr>
        <p:spPr>
          <a:xfrm>
            <a:off x="5503545" y="5850255"/>
            <a:ext cx="129540" cy="647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00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396" y="360045"/>
            <a:ext cx="5895053" cy="501444"/>
          </a:xfrm>
        </p:spPr>
        <p:txBody>
          <a:bodyPr>
            <a:normAutofit/>
          </a:bodyPr>
          <a:lstStyle/>
          <a:p>
            <a:r>
              <a:rPr lang="de-DE" dirty="0"/>
              <a:t>Anmeldeverfahren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AC5534-558E-4B22-8806-D9DCD96814FF}"/>
              </a:ext>
            </a:extLst>
          </p:cNvPr>
          <p:cNvSpPr txBox="1"/>
          <p:nvPr/>
        </p:nvSpPr>
        <p:spPr>
          <a:xfrm>
            <a:off x="486383" y="1468877"/>
            <a:ext cx="8381391" cy="4349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Tx/>
              <a:buChar char="-"/>
            </a:pP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Ausgabe der notwendigen Unterlagen zur Anmeldung erfolgt </a:t>
            </a:r>
            <a:r>
              <a:rPr lang="de-DE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über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Grundschulen zusammen mit der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Ausgabe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de-DE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Halbjahreszeugnisses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de-DE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u.a. Ausgabe eines Schulträgerschreibens =&gt; Übersicht aller Anmeldeformalitäten pro    </a:t>
            </a:r>
          </a:p>
          <a:p>
            <a:pPr lvl="0">
              <a:lnSpc>
                <a:spcPct val="115000"/>
              </a:lnSpc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de-DE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Schulstandort 		</a:t>
            </a:r>
          </a:p>
          <a:p>
            <a:pPr lvl="0">
              <a:lnSpc>
                <a:spcPct val="115000"/>
              </a:lnSpc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15000"/>
              </a:lnSpc>
              <a:buFontTx/>
              <a:buChar char="-"/>
            </a:pP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Anmeldung erfolgt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vorheriger Terminvereinbarung unmittelbar im Sekretariat der Schule</a:t>
            </a:r>
          </a:p>
          <a:p>
            <a:pPr lvl="0">
              <a:lnSpc>
                <a:spcPct val="115000"/>
              </a:lnSpc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Persönliches Erscheinen notwendig unter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Vorlage z.B.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folgender Unterlagen:</a:t>
            </a:r>
            <a:b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Anmeldeschein der Grundschule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Schulzeugnis/se</a:t>
            </a:r>
            <a:r>
              <a:rPr lang="de-DE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Geburtsurkunde/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Passfoto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2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Weitere spezifische Unterlagen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werden durch die jeweiligen Schulen</a:t>
            </a:r>
          </a:p>
          <a:p>
            <a:pPr lvl="0">
              <a:lnSpc>
                <a:spcPts val="1920"/>
              </a:lnSpc>
              <a:spcAft>
                <a:spcPts val="100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bekannt gegeben</a:t>
            </a:r>
            <a:b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4E87370-0C0E-4D29-AE13-5C1E4644869A}"/>
              </a:ext>
            </a:extLst>
          </p:cNvPr>
          <p:cNvSpPr/>
          <p:nvPr/>
        </p:nvSpPr>
        <p:spPr>
          <a:xfrm>
            <a:off x="5503545" y="5850255"/>
            <a:ext cx="129540" cy="647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EFB211-957C-4EBB-B816-91C4776D6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78380" y="3643575"/>
            <a:ext cx="1910584" cy="17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396" y="360045"/>
            <a:ext cx="5895053" cy="501444"/>
          </a:xfrm>
        </p:spPr>
        <p:txBody>
          <a:bodyPr>
            <a:normAutofit/>
          </a:bodyPr>
          <a:lstStyle/>
          <a:p>
            <a:r>
              <a:rPr lang="de-DE" dirty="0"/>
              <a:t>Anmeldetermine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B9FF-FCDF-4286-AB95-42235851B82E}" type="datetime1">
              <a:rPr lang="de-DE" smtClean="0"/>
              <a:t>09.10.2024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828-B466-4B1D-8E22-9A6A146E6A1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AC5534-558E-4B22-8806-D9DCD96814FF}"/>
              </a:ext>
            </a:extLst>
          </p:cNvPr>
          <p:cNvSpPr txBox="1"/>
          <p:nvPr/>
        </p:nvSpPr>
        <p:spPr>
          <a:xfrm>
            <a:off x="628649" y="1730567"/>
            <a:ext cx="8239125" cy="455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3224213" algn="l"/>
              </a:tabLs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tabLst>
                <a:tab pos="3224213" algn="l"/>
              </a:tabLs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07.02.2025 – 14.02.2025		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Gesamtschule Bergheim </a:t>
            </a:r>
          </a:p>
          <a:p>
            <a:pPr lvl="0">
              <a:lnSpc>
                <a:spcPct val="115000"/>
              </a:lnSpc>
              <a:tabLst>
                <a:tab pos="3224213" algn="l"/>
              </a:tabLs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vorgezogenes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Anmeldeverfahren nach 	  	 	        Genehmigung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6">
              <a:lnSpc>
                <a:spcPct val="115000"/>
              </a:lnSpc>
              <a:tabLst>
                <a:tab pos="3224213" algn="l"/>
              </a:tabLst>
            </a:pP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6">
              <a:lnSpc>
                <a:spcPct val="115000"/>
              </a:lnSpc>
              <a:tabLst>
                <a:tab pos="3224213" algn="l"/>
              </a:tabLst>
            </a:pP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tabLst>
                <a:tab pos="3224213" algn="l"/>
              </a:tabLs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24.02.2025 – 21.03.2025		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Erich Kästner-Schule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7">
              <a:lnSpc>
                <a:spcPct val="115000"/>
              </a:lnSpc>
              <a:tabLst>
                <a:tab pos="3224213" algn="l"/>
              </a:tabLs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Albert-Einstein-Realschule</a:t>
            </a:r>
          </a:p>
          <a:p>
            <a:pPr lvl="7">
              <a:lnSpc>
                <a:spcPct val="115000"/>
              </a:lnSpc>
              <a:tabLst>
                <a:tab pos="3224213" algn="l"/>
              </a:tabLs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Geschwister-Scholl-Realschule</a:t>
            </a:r>
          </a:p>
          <a:p>
            <a:pPr lvl="7">
              <a:lnSpc>
                <a:spcPct val="115000"/>
              </a:lnSpc>
              <a:tabLst>
                <a:tab pos="3224213" algn="l"/>
              </a:tabLs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Erftgymnasium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7">
              <a:lnSpc>
                <a:spcPct val="115000"/>
              </a:lnSpc>
              <a:tabLst>
                <a:tab pos="3224213" algn="l"/>
              </a:tabLs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Gutenberg-Gymnasium 	 </a:t>
            </a:r>
          </a:p>
          <a:p>
            <a:pPr lvl="0">
              <a:lnSpc>
                <a:spcPct val="115000"/>
              </a:lnSpc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</a:p>
          <a:p>
            <a:pPr lvl="0">
              <a:lnSpc>
                <a:spcPct val="115000"/>
              </a:lnSpc>
            </a:pPr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4E87370-0C0E-4D29-AE13-5C1E4644869A}"/>
              </a:ext>
            </a:extLst>
          </p:cNvPr>
          <p:cNvSpPr/>
          <p:nvPr/>
        </p:nvSpPr>
        <p:spPr>
          <a:xfrm>
            <a:off x="5503545" y="5850255"/>
            <a:ext cx="129540" cy="647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26DC01-6F6A-4493-A394-6081ED2F6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2051" y="4133867"/>
            <a:ext cx="2108405" cy="21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2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2046</Words>
  <Application>Microsoft Office PowerPoint</Application>
  <PresentationFormat>Bildschirmpräsentation (4:3)</PresentationFormat>
  <Paragraphs>547</Paragraphs>
  <Slides>43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Arial</vt:lpstr>
      <vt:lpstr>Calibri</vt:lpstr>
      <vt:lpstr>Courier New</vt:lpstr>
      <vt:lpstr>Open Sans</vt:lpstr>
      <vt:lpstr>Symbol</vt:lpstr>
      <vt:lpstr>Times New Roman</vt:lpstr>
      <vt:lpstr>Wingdings</vt:lpstr>
      <vt:lpstr>Office</vt:lpstr>
      <vt:lpstr>Informationsveranstaltung</vt:lpstr>
      <vt:lpstr>PowerPoint-Präsentation</vt:lpstr>
      <vt:lpstr>Übersicht</vt:lpstr>
      <vt:lpstr>Schulstandorte</vt:lpstr>
      <vt:lpstr>Schulformen in Bergheim</vt:lpstr>
      <vt:lpstr>Schulformen in Bergheim</vt:lpstr>
      <vt:lpstr>Übergang aus den Grundschulen in die weiterführenden Schulen</vt:lpstr>
      <vt:lpstr>Anmeldeverfahren</vt:lpstr>
      <vt:lpstr>Anmeldetermine</vt:lpstr>
      <vt:lpstr>Aufnahmeverfahren</vt:lpstr>
      <vt:lpstr>Aufnahmeverfahren</vt:lpstr>
      <vt:lpstr>Aufnahmeverfahren</vt:lpstr>
      <vt:lpstr>Gemeinsames Lernen / Inklusion / Integration</vt:lpstr>
      <vt:lpstr>                            Haben Sie Fragen ? </vt:lpstr>
      <vt:lpstr>Abschlüsse</vt:lpstr>
      <vt:lpstr>Schulsystem in NRW</vt:lpstr>
      <vt:lpstr>Abschlüsse</vt:lpstr>
      <vt:lpstr>PowerPoint-Präsentation</vt:lpstr>
      <vt:lpstr>Erich Kästner-Schule</vt:lpstr>
      <vt:lpstr>Gesamtschule</vt:lpstr>
      <vt:lpstr>Gesamtschule</vt:lpstr>
      <vt:lpstr>Albert-Einstein-Realschule</vt:lpstr>
      <vt:lpstr>Albert-Einstein-Realschule</vt:lpstr>
      <vt:lpstr>Geschwister-Scholl-Realschule</vt:lpstr>
      <vt:lpstr>Geschwister-Scholl-Realschule</vt:lpstr>
      <vt:lpstr>Erftgymnasium</vt:lpstr>
      <vt:lpstr>Erftgymnasium</vt:lpstr>
      <vt:lpstr>Gutenberg-Gymnasium</vt:lpstr>
      <vt:lpstr>Gutenberg-Gymnasium</vt:lpstr>
      <vt:lpstr>                            Haben Sie Fragen ? </vt:lpstr>
      <vt:lpstr>Schülerfahrkosten </vt:lpstr>
      <vt:lpstr>PowerPoint-Präsentation</vt:lpstr>
      <vt:lpstr>PowerPoint-Präsentation</vt:lpstr>
      <vt:lpstr>                            Haben Sie Fragen ? </vt:lpstr>
      <vt:lpstr>Soziale Arbeit in den Schulen der Kreisstadt Bergheim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                    Haben Sie Fragen ? </vt:lpstr>
      <vt:lpstr>Vielen Dank für Ihre Aufmerksamkeit</vt:lpstr>
    </vt:vector>
  </TitlesOfParts>
  <Company>kdvz Rhein-Erft-Rur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Neumann, Steffen</dc:creator>
  <cp:lastModifiedBy>Lingen, Sarah</cp:lastModifiedBy>
  <cp:revision>289</cp:revision>
  <cp:lastPrinted>2024-10-02T14:10:40Z</cp:lastPrinted>
  <dcterms:created xsi:type="dcterms:W3CDTF">2024-01-10T15:52:10Z</dcterms:created>
  <dcterms:modified xsi:type="dcterms:W3CDTF">2024-10-09T07:50:41Z</dcterms:modified>
</cp:coreProperties>
</file>